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700" r:id="rId3"/>
    <p:sldId id="702" r:id="rId5"/>
    <p:sldId id="862" r:id="rId6"/>
    <p:sldId id="801" r:id="rId7"/>
    <p:sldId id="863" r:id="rId8"/>
    <p:sldId id="803" r:id="rId9"/>
    <p:sldId id="804" r:id="rId10"/>
    <p:sldId id="783" r:id="rId11"/>
    <p:sldId id="924" r:id="rId12"/>
    <p:sldId id="925" r:id="rId13"/>
    <p:sldId id="926" r:id="rId14"/>
    <p:sldId id="927" r:id="rId15"/>
    <p:sldId id="928" r:id="rId16"/>
    <p:sldId id="929" r:id="rId17"/>
    <p:sldId id="930" r:id="rId18"/>
    <p:sldId id="931" r:id="rId19"/>
    <p:sldId id="932" r:id="rId20"/>
    <p:sldId id="933" r:id="rId21"/>
    <p:sldId id="833" r:id="rId22"/>
    <p:sldId id="794" r:id="rId23"/>
    <p:sldId id="795" r:id="rId24"/>
    <p:sldId id="785" r:id="rId25"/>
    <p:sldId id="835" r:id="rId26"/>
    <p:sldId id="836" r:id="rId27"/>
    <p:sldId id="796" r:id="rId28"/>
    <p:sldId id="799" r:id="rId29"/>
    <p:sldId id="839" r:id="rId30"/>
    <p:sldId id="800" r:id="rId31"/>
    <p:sldId id="834" r:id="rId32"/>
    <p:sldId id="935" r:id="rId33"/>
    <p:sldId id="936" r:id="rId34"/>
    <p:sldId id="938" r:id="rId35"/>
    <p:sldId id="939" r:id="rId36"/>
    <p:sldId id="940" r:id="rId37"/>
    <p:sldId id="942" r:id="rId38"/>
    <p:sldId id="943" r:id="rId39"/>
    <p:sldId id="944" r:id="rId40"/>
    <p:sldId id="945" r:id="rId41"/>
    <p:sldId id="946" r:id="rId42"/>
    <p:sldId id="947" r:id="rId43"/>
    <p:sldId id="832" r:id="rId44"/>
    <p:sldId id="831" r:id="rId45"/>
    <p:sldId id="792" r:id="rId46"/>
    <p:sldId id="860" r:id="rId47"/>
    <p:sldId id="838" r:id="rId48"/>
    <p:sldId id="840" r:id="rId49"/>
    <p:sldId id="841" r:id="rId50"/>
    <p:sldId id="793" r:id="rId51"/>
  </p:sldIdLst>
  <p:sldSz cx="9144000" cy="6858000" type="screen4x3"/>
  <p:notesSz cx="7103745" cy="1023429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E6E6"/>
    <a:srgbClr val="DEEBF7"/>
    <a:srgbClr val="4472C4"/>
    <a:srgbClr val="E9EBF5"/>
    <a:srgbClr val="35617E"/>
    <a:srgbClr val="212E3B"/>
    <a:srgbClr val="305D7C"/>
    <a:srgbClr val="9CA4A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/>
    <p:restoredTop sz="94075" autoAdjust="0"/>
  </p:normalViewPr>
  <p:slideViewPr>
    <p:cSldViewPr snapToGrid="0">
      <p:cViewPr varScale="1">
        <p:scale>
          <a:sx n="121" d="100"/>
          <a:sy n="121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8775" y="0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826210B-7F74-4105-A32A-721DE0014BF6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6600" y="5511800"/>
            <a:ext cx="5886450" cy="4511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138"/>
            <a:ext cx="3189288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8775" y="10879138"/>
            <a:ext cx="3187700" cy="574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8263FA9-1473-4FB8-866E-F4562A41CA6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7D8C67-2A53-4767-B25C-5582AE06CE4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0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04914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49142" name="幻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685A01-21BD-4385-90AA-9982A6D7670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9EC74-EEB7-4F05-A0DC-2E9EF0C4EE2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68611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F3F7CF-1A8F-4A34-A3B7-CDCBE40C111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3BF5E-7573-4DA6-A3AF-8FD3CB706EB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3BF5E-7573-4DA6-A3AF-8FD3CB706EB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zh-CN" altLang="en-US"/>
              <a:t>粗体</a:t>
            </a: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3BF5E-7573-4DA6-A3AF-8FD3CB706EB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3BF5E-7573-4DA6-A3AF-8FD3CB706EB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/>
          </a:p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F3BF5E-7573-4DA6-A3AF-8FD3CB706EB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1725" y="1431925"/>
            <a:ext cx="5154613" cy="3865563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C73D9E-40B8-4924-ACF0-53AF8AEC59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fo.hust.edu.cn/download/HUSTXiaohui(s)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2288" y="419100"/>
            <a:ext cx="1525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9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39950" y="549275"/>
            <a:ext cx="2649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10"/>
          <p:cNvSpPr txBox="1"/>
          <p:nvPr userDrawn="1"/>
        </p:nvSpPr>
        <p:spPr>
          <a:xfrm>
            <a:off x="2139950" y="1095375"/>
            <a:ext cx="46101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>
                <a:solidFill>
                  <a:schemeClr val="accent5"/>
                </a:solidFill>
                <a:latin typeface="Times New Roman" panose="02020603050405020304" charset="0"/>
                <a:ea typeface="微软雅黑" panose="020B0503020204020204" charset="-122"/>
              </a:rPr>
              <a:t>Huazhong University of Science &amp; Technology</a:t>
            </a:r>
            <a:endParaRPr lang="en-US" altLang="zh-CN" sz="1200" b="1">
              <a:solidFill>
                <a:schemeClr val="accent5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grpSp>
        <p:nvGrpSpPr>
          <p:cNvPr id="5" name="Group 1"/>
          <p:cNvGrpSpPr/>
          <p:nvPr userDrawn="1"/>
        </p:nvGrpSpPr>
        <p:grpSpPr bwMode="auto">
          <a:xfrm>
            <a:off x="611188" y="3754438"/>
            <a:ext cx="7958137" cy="109537"/>
            <a:chOff x="0" y="0"/>
            <a:chExt cx="892" cy="13"/>
          </a:xfrm>
        </p:grpSpPr>
        <p:sp>
          <p:nvSpPr>
            <p:cNvPr id="6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70C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11"/>
          <p:cNvCxnSpPr/>
          <p:nvPr userDrawn="1"/>
        </p:nvCxnSpPr>
        <p:spPr>
          <a:xfrm>
            <a:off x="339725" y="6323013"/>
            <a:ext cx="8485188" cy="3175"/>
          </a:xfrm>
          <a:prstGeom prst="line">
            <a:avLst/>
          </a:prstGeom>
          <a:ln w="63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"/>
          <p:cNvGrpSpPr/>
          <p:nvPr userDrawn="1"/>
        </p:nvGrpSpPr>
        <p:grpSpPr bwMode="auto">
          <a:xfrm>
            <a:off x="611188" y="903288"/>
            <a:ext cx="7958137" cy="109537"/>
            <a:chOff x="0" y="0"/>
            <a:chExt cx="892" cy="13"/>
          </a:xfrm>
        </p:grpSpPr>
        <p:sp>
          <p:nvSpPr>
            <p:cNvPr id="5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70C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67663" y="46038"/>
            <a:ext cx="10556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162800" y="6388100"/>
            <a:ext cx="3823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latin typeface="Times New Roman" panose="02020603050405020304" charset="0"/>
                <a:ea typeface="+mn-ea"/>
              </a:rPr>
              <a:t>Xiang Bai, Sydney, 22 September 2019</a:t>
            </a:r>
            <a:endParaRPr lang="en-US" altLang="zh-CN"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11"/>
          <p:cNvCxnSpPr/>
          <p:nvPr userDrawn="1"/>
        </p:nvCxnSpPr>
        <p:spPr>
          <a:xfrm>
            <a:off x="339725" y="6323013"/>
            <a:ext cx="8485188" cy="3175"/>
          </a:xfrm>
          <a:prstGeom prst="line">
            <a:avLst/>
          </a:prstGeom>
          <a:ln w="635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"/>
          <p:cNvGrpSpPr/>
          <p:nvPr userDrawn="1"/>
        </p:nvGrpSpPr>
        <p:grpSpPr bwMode="auto">
          <a:xfrm>
            <a:off x="611188" y="903288"/>
            <a:ext cx="7958137" cy="109537"/>
            <a:chOff x="0" y="0"/>
            <a:chExt cx="892" cy="13"/>
          </a:xfrm>
        </p:grpSpPr>
        <p:sp>
          <p:nvSpPr>
            <p:cNvPr id="11" name="Rectangle 2"/>
            <p:cNvSpPr/>
            <p:nvPr/>
          </p:nvSpPr>
          <p:spPr bwMode="auto">
            <a:xfrm>
              <a:off x="0" y="0"/>
              <a:ext cx="522" cy="1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lIns="72248" tIns="72248" rIns="72248" bIns="7224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>
              <a:off x="0" y="0"/>
              <a:ext cx="892" cy="0"/>
            </a:xfrm>
            <a:prstGeom prst="line">
              <a:avLst/>
            </a:prstGeom>
            <a:noFill/>
            <a:ln w="13546">
              <a:solidFill>
                <a:srgbClr val="0070C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67663" y="46038"/>
            <a:ext cx="10556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BF08A1-187D-40E4-B708-B88C85F463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73.jpe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0" Type="http://schemas.openxmlformats.org/officeDocument/2006/relationships/notesSlide" Target="../notesSlides/notesSlide24.xml"/><Relationship Id="rId2" Type="http://schemas.openxmlformats.org/officeDocument/2006/relationships/image" Target="../media/image75.png"/><Relationship Id="rId19" Type="http://schemas.openxmlformats.org/officeDocument/2006/relationships/slideLayout" Target="../slideLayouts/slideLayout13.xml"/><Relationship Id="rId18" Type="http://schemas.openxmlformats.org/officeDocument/2006/relationships/image" Target="../media/image91.png"/><Relationship Id="rId17" Type="http://schemas.openxmlformats.org/officeDocument/2006/relationships/image" Target="../media/image90.png"/><Relationship Id="rId16" Type="http://schemas.openxmlformats.org/officeDocument/2006/relationships/image" Target="../media/image89.png"/><Relationship Id="rId15" Type="http://schemas.openxmlformats.org/officeDocument/2006/relationships/image" Target="../media/image88.png"/><Relationship Id="rId14" Type="http://schemas.openxmlformats.org/officeDocument/2006/relationships/image" Target="../media/image87.png"/><Relationship Id="rId13" Type="http://schemas.openxmlformats.org/officeDocument/2006/relationships/image" Target="../media/image86.png"/><Relationship Id="rId12" Type="http://schemas.openxmlformats.org/officeDocument/2006/relationships/image" Target="../media/image85.png"/><Relationship Id="rId11" Type="http://schemas.openxmlformats.org/officeDocument/2006/relationships/image" Target="../media/image84.png"/><Relationship Id="rId10" Type="http://schemas.openxmlformats.org/officeDocument/2006/relationships/image" Target="../media/image83.png"/><Relationship Id="rId1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1" Type="http://schemas.openxmlformats.org/officeDocument/2006/relationships/notesSlide" Target="../notesSlides/notesSlide26.xml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19" Type="http://schemas.openxmlformats.org/officeDocument/2006/relationships/image" Target="../media/image111.png"/><Relationship Id="rId18" Type="http://schemas.openxmlformats.org/officeDocument/2006/relationships/image" Target="../media/image110.png"/><Relationship Id="rId17" Type="http://schemas.openxmlformats.org/officeDocument/2006/relationships/image" Target="../media/image109.png"/><Relationship Id="rId16" Type="http://schemas.openxmlformats.org/officeDocument/2006/relationships/image" Target="../media/image108.png"/><Relationship Id="rId15" Type="http://schemas.openxmlformats.org/officeDocument/2006/relationships/image" Target="../media/image107.png"/><Relationship Id="rId14" Type="http://schemas.openxmlformats.org/officeDocument/2006/relationships/image" Target="../media/image106.png"/><Relationship Id="rId13" Type="http://schemas.openxmlformats.org/officeDocument/2006/relationships/image" Target="../media/image105.png"/><Relationship Id="rId12" Type="http://schemas.openxmlformats.org/officeDocument/2006/relationships/image" Target="../media/image104.png"/><Relationship Id="rId11" Type="http://schemas.openxmlformats.org/officeDocument/2006/relationships/image" Target="../media/image103.png"/><Relationship Id="rId10" Type="http://schemas.openxmlformats.org/officeDocument/2006/relationships/image" Target="../media/image102.png"/><Relationship Id="rId1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png"/><Relationship Id="rId8" Type="http://schemas.openxmlformats.org/officeDocument/2006/relationships/image" Target="../media/image119.png"/><Relationship Id="rId7" Type="http://schemas.openxmlformats.org/officeDocument/2006/relationships/image" Target="../media/image118.png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6" Type="http://schemas.openxmlformats.org/officeDocument/2006/relationships/notesSlide" Target="../notesSlides/notesSlide27.xml"/><Relationship Id="rId15" Type="http://schemas.openxmlformats.org/officeDocument/2006/relationships/slideLayout" Target="../slideLayouts/slideLayout13.xml"/><Relationship Id="rId14" Type="http://schemas.openxmlformats.org/officeDocument/2006/relationships/image" Target="../media/image125.png"/><Relationship Id="rId13" Type="http://schemas.openxmlformats.org/officeDocument/2006/relationships/image" Target="../media/image124.png"/><Relationship Id="rId12" Type="http://schemas.openxmlformats.org/officeDocument/2006/relationships/image" Target="../media/image123.png"/><Relationship Id="rId11" Type="http://schemas.openxmlformats.org/officeDocument/2006/relationships/image" Target="../media/image122.png"/><Relationship Id="rId10" Type="http://schemas.openxmlformats.org/officeDocument/2006/relationships/image" Target="../media/image121.png"/><Relationship Id="rId1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8.jpeg"/><Relationship Id="rId1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52.png"/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7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image" Target="../media/image1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1"/>
          <p:cNvSpPr>
            <a:spLocks noChangeArrowheads="1"/>
          </p:cNvSpPr>
          <p:nvPr/>
        </p:nvSpPr>
        <p:spPr bwMode="auto">
          <a:xfrm>
            <a:off x="-232258" y="2963256"/>
            <a:ext cx="960851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0000"/>
                </a:solidFill>
                <a:latin typeface="Times New Roman" panose="02020603050405020304" charset="0"/>
              </a:rPr>
              <a:t>Irregular Text Detection and Recognition</a:t>
            </a:r>
            <a:endParaRPr lang="zh-CN" altLang="en-US" sz="3600" b="1">
              <a:latin typeface="Times New Roman" panose="02020603050405020304" charset="0"/>
            </a:endParaRPr>
          </a:p>
        </p:txBody>
      </p:sp>
      <p:sp>
        <p:nvSpPr>
          <p:cNvPr id="14338" name="文本框 2"/>
          <p:cNvSpPr txBox="1">
            <a:spLocks noChangeArrowheads="1"/>
          </p:cNvSpPr>
          <p:nvPr/>
        </p:nvSpPr>
        <p:spPr bwMode="auto">
          <a:xfrm>
            <a:off x="1119188" y="4214813"/>
            <a:ext cx="6875462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Xiang Bai</a:t>
            </a:r>
            <a:endParaRPr lang="en-US" altLang="zh-CN" sz="2400" b="1">
              <a:latin typeface="Times New Roman" panose="02020603050405020304" charset="0"/>
            </a:endParaRPr>
          </a:p>
          <a:p>
            <a:pPr algn="ctr"/>
            <a:endParaRPr lang="en-US" altLang="zh-CN" sz="2400" b="1">
              <a:latin typeface="Times New Roman" panose="02020603050405020304" charset="0"/>
            </a:endParaRPr>
          </a:p>
          <a:p>
            <a:pPr algn="ctr"/>
            <a:r>
              <a:rPr lang="en-US" altLang="zh-CN" sz="2400" b="1">
                <a:latin typeface="Times New Roman" panose="02020603050405020304" charset="0"/>
              </a:rPr>
              <a:t>Huazhong University of Science and Technology</a:t>
            </a:r>
            <a:endParaRPr lang="zh-CN" altLang="en-US" sz="2400" b="1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" descr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1990" y="1256030"/>
            <a:ext cx="2861312" cy="29076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" name="文本框 78"/>
          <p:cNvSpPr txBox="1"/>
          <p:nvPr/>
        </p:nvSpPr>
        <p:spPr>
          <a:xfrm>
            <a:off x="611505" y="1076960"/>
            <a:ext cx="8024494" cy="40010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20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ield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 Representation 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080260"/>
            <a:ext cx="1764015" cy="12600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" name="文本框 72"/>
          <p:cNvSpPr txBox="1"/>
          <p:nvPr/>
        </p:nvSpPr>
        <p:spPr>
          <a:xfrm>
            <a:off x="661034" y="3339465"/>
            <a:ext cx="1762763" cy="2754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Bbox Annotation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任意多边形 4"/>
          <p:cNvSpPr/>
          <p:nvPr/>
        </p:nvSpPr>
        <p:spPr>
          <a:xfrm rot="10800000">
            <a:off x="4968663" y="2620348"/>
            <a:ext cx="900007" cy="180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60" y="21600"/>
                </a:moveTo>
                <a:lnTo>
                  <a:pt x="0" y="10800"/>
                </a:lnTo>
                <a:lnTo>
                  <a:pt x="7560" y="0"/>
                </a:lnTo>
                <a:lnTo>
                  <a:pt x="7560" y="5400"/>
                </a:lnTo>
                <a:lnTo>
                  <a:pt x="21600" y="5400"/>
                </a:lnTo>
                <a:lnTo>
                  <a:pt x="21600" y="16200"/>
                </a:lnTo>
                <a:lnTo>
                  <a:pt x="7560" y="16200"/>
                </a:lnTo>
                <a:lnTo>
                  <a:pt x="7560" y="21600"/>
                </a:lnTo>
                <a:close/>
              </a:path>
            </a:pathLst>
          </a:custGeom>
          <a:gradFill>
            <a:gsLst>
              <a:gs pos="0">
                <a:srgbClr val="4472C4"/>
              </a:gs>
              <a:gs pos="50000">
                <a:srgbClr val="4472C4"/>
              </a:gs>
              <a:gs pos="100000">
                <a:srgbClr val="4472C4"/>
              </a:gs>
            </a:gsLst>
            <a:lin ang="54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289050">
              <a:lnSpc>
                <a:spcPct val="90000"/>
              </a:lnSpc>
              <a:spcBef>
                <a:spcPts val="700"/>
              </a:spcBef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" name="文本框 72"/>
          <p:cNvSpPr txBox="1"/>
          <p:nvPr/>
        </p:nvSpPr>
        <p:spPr>
          <a:xfrm>
            <a:off x="4672965" y="2361563"/>
            <a:ext cx="1474472" cy="2754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compute f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ield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48" descr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50" y="2079625"/>
            <a:ext cx="1764015" cy="12600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" name="文本框 72"/>
          <p:cNvSpPr txBox="1"/>
          <p:nvPr/>
        </p:nvSpPr>
        <p:spPr>
          <a:xfrm>
            <a:off x="3169285" y="3339465"/>
            <a:ext cx="1764030" cy="2754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Text Mask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任意多边形 4"/>
          <p:cNvSpPr/>
          <p:nvPr/>
        </p:nvSpPr>
        <p:spPr>
          <a:xfrm rot="10800000">
            <a:off x="2453089" y="2619079"/>
            <a:ext cx="720007" cy="180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60" y="21600"/>
                </a:moveTo>
                <a:lnTo>
                  <a:pt x="0" y="10800"/>
                </a:lnTo>
                <a:lnTo>
                  <a:pt x="7560" y="0"/>
                </a:lnTo>
                <a:lnTo>
                  <a:pt x="7560" y="5400"/>
                </a:lnTo>
                <a:lnTo>
                  <a:pt x="21600" y="5400"/>
                </a:lnTo>
                <a:lnTo>
                  <a:pt x="21600" y="16200"/>
                </a:lnTo>
                <a:lnTo>
                  <a:pt x="7560" y="16200"/>
                </a:lnTo>
                <a:lnTo>
                  <a:pt x="7560" y="21600"/>
                </a:lnTo>
                <a:close/>
              </a:path>
            </a:pathLst>
          </a:custGeom>
          <a:gradFill>
            <a:gsLst>
              <a:gs pos="0">
                <a:srgbClr val="4472C4"/>
              </a:gs>
              <a:gs pos="50000">
                <a:srgbClr val="4472C4"/>
              </a:gs>
              <a:gs pos="100000">
                <a:srgbClr val="4472C4"/>
              </a:gs>
            </a:gsLst>
            <a:lin ang="54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289050">
              <a:lnSpc>
                <a:spcPct val="90000"/>
              </a:lnSpc>
              <a:spcBef>
                <a:spcPts val="700"/>
              </a:spcBef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" name="任意多边形 4"/>
          <p:cNvSpPr/>
          <p:nvPr/>
        </p:nvSpPr>
        <p:spPr>
          <a:xfrm rot="16200000">
            <a:off x="6100360" y="3803820"/>
            <a:ext cx="540005" cy="180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560" y="21600"/>
                </a:moveTo>
                <a:lnTo>
                  <a:pt x="0" y="10800"/>
                </a:lnTo>
                <a:lnTo>
                  <a:pt x="7560" y="0"/>
                </a:lnTo>
                <a:lnTo>
                  <a:pt x="7560" y="5400"/>
                </a:lnTo>
                <a:lnTo>
                  <a:pt x="21600" y="5400"/>
                </a:lnTo>
                <a:lnTo>
                  <a:pt x="21600" y="16200"/>
                </a:lnTo>
                <a:lnTo>
                  <a:pt x="7560" y="16200"/>
                </a:lnTo>
                <a:lnTo>
                  <a:pt x="7560" y="21600"/>
                </a:lnTo>
                <a:close/>
              </a:path>
            </a:pathLst>
          </a:custGeom>
          <a:gradFill>
            <a:gsLst>
              <a:gs pos="0">
                <a:srgbClr val="4472C4"/>
              </a:gs>
              <a:gs pos="50000">
                <a:srgbClr val="4472C4"/>
              </a:gs>
              <a:gs pos="100000">
                <a:srgbClr val="4472C4"/>
              </a:gs>
            </a:gsLst>
            <a:lin ang="5400000"/>
          </a:grad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289050">
              <a:lnSpc>
                <a:spcPct val="90000"/>
              </a:lnSpc>
              <a:spcBef>
                <a:spcPts val="700"/>
              </a:spcBef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" name="文本框 72"/>
          <p:cNvSpPr txBox="1"/>
          <p:nvPr/>
        </p:nvSpPr>
        <p:spPr>
          <a:xfrm>
            <a:off x="5270500" y="3684268"/>
            <a:ext cx="1436370" cy="2754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visualize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3" name="图片 59" descr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670" y="4290059"/>
            <a:ext cx="1764016" cy="12600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" name="图片 60" descr="图片 60"/>
          <p:cNvPicPr>
            <a:picLocks noChangeAspect="1"/>
          </p:cNvPicPr>
          <p:nvPr/>
        </p:nvPicPr>
        <p:blipFill>
          <a:blip r:embed="rId5"/>
          <a:srcRect t="4153" b="5338"/>
          <a:stretch>
            <a:fillRect/>
          </a:stretch>
        </p:blipFill>
        <p:spPr>
          <a:xfrm>
            <a:off x="7632700" y="4290059"/>
            <a:ext cx="269875" cy="12600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5304" y="5574911"/>
            <a:ext cx="516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Unit vectors 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point away from </a:t>
            </a:r>
            <a:r>
              <a:rPr lang="en-US"/>
              <a:t>the bbox boundary.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17" y="3894298"/>
            <a:ext cx="4647232" cy="1625955"/>
          </a:xfrm>
          <a:prstGeom prst="rect">
            <a:avLst/>
          </a:prstGeom>
        </p:spPr>
      </p:pic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527105" y="181401"/>
            <a:ext cx="7504575" cy="812165"/>
          </a:xfrm>
        </p:spPr>
        <p:txBody>
          <a:bodyPr>
            <a:normAutofit fontScale="90000"/>
          </a:bodyPr>
          <a:lstStyle/>
          <a:p>
            <a:r>
              <a:rPr lang="en-US" sz="27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Textfield: Learning a deep direction field for irregular scene text detection [Xu et al., TIP 2019.]</a:t>
            </a:r>
            <a:endParaRPr lang="zh-CN" altLang="en-US" sz="27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3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27105" y="181401"/>
            <a:ext cx="7504575" cy="812165"/>
          </a:xfrm>
        </p:spPr>
        <p:txBody>
          <a:bodyPr>
            <a:normAutofit fontScale="90000"/>
          </a:bodyPr>
          <a:lstStyle/>
          <a:p>
            <a:r>
              <a:rPr lang="en-US" sz="27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Textfield: Learning a deep direction field for irregular scene text detection [Xu et al., TIP 2019.]</a:t>
            </a:r>
            <a:endParaRPr lang="zh-CN" altLang="en-US" sz="270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1844" y="1524154"/>
            <a:ext cx="7560311" cy="3823971"/>
            <a:chOff x="791844" y="1524154"/>
            <a:chExt cx="7560311" cy="3823971"/>
          </a:xfrm>
        </p:grpSpPr>
        <p:pic>
          <p:nvPicPr>
            <p:cNvPr id="17" name="图片 85" descr="图片 8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1844" y="1524154"/>
              <a:ext cx="7560311" cy="382397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6059509" y="1849302"/>
              <a:ext cx="434898" cy="1003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b="1">
                  <a:solidFill>
                    <a:schemeClr val="tx1"/>
                  </a:solidFill>
                </a:rPr>
                <a:t>field</a:t>
              </a:r>
              <a:endParaRPr lang="en-US" sz="1000" b="1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25463" y="5575610"/>
            <a:ext cx="781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The pipeline of our method.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867" y="2890698"/>
            <a:ext cx="7172813" cy="317278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89093" y="1508141"/>
          <a:ext cx="7840231" cy="11125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398683"/>
                <a:gridCol w="1467853"/>
                <a:gridCol w="1593655"/>
                <a:gridCol w="1105251"/>
                <a:gridCol w="12747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Methods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ICDAR2015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MSRA-TD500 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CTW1500 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TotalText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TextSnake</a:t>
                      </a:r>
                      <a:r>
                        <a:rPr lang="en-US" altLang="zh-CN" sz="1600" b="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(ECCV2018)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82.6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78.3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75.6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78.4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TextField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82.4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81.3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81.4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80.6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95651" y="1108646"/>
            <a:ext cx="680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F-measure on various datasets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433" y="6063487"/>
            <a:ext cx="74817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22222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Long S et al. Textsnake: A flexible representation for detecting text of arbitrary shapes. ECCV,2018.</a:t>
            </a:r>
            <a:endParaRPr lang="en-US" sz="13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6"/>
          <p:cNvSpPr/>
          <p:nvPr/>
        </p:nvSpPr>
        <p:spPr>
          <a:xfrm>
            <a:off x="342105" y="6063487"/>
            <a:ext cx="8516461" cy="26475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527105" y="181401"/>
            <a:ext cx="7504575" cy="812165"/>
          </a:xfrm>
        </p:spPr>
        <p:txBody>
          <a:bodyPr>
            <a:normAutofit fontScale="90000"/>
          </a:bodyPr>
          <a:lstStyle/>
          <a:p>
            <a:r>
              <a:rPr lang="en-US" sz="27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Textfield: Learning a deep direction field for irregular scene text detection [Xu et al., TIP 2019.]</a:t>
            </a:r>
            <a:endParaRPr lang="zh-CN" altLang="en-US" sz="2700">
              <a:solidFill>
                <a:srgbClr val="FF0000"/>
              </a:solidFill>
            </a:endParaRPr>
          </a:p>
        </p:txBody>
      </p:sp>
      <p:sp>
        <p:nvSpPr>
          <p:cNvPr id="13" name="直接连接符 17"/>
          <p:cNvSpPr/>
          <p:nvPr/>
        </p:nvSpPr>
        <p:spPr>
          <a:xfrm flipV="1">
            <a:off x="612457" y="2757622"/>
            <a:ext cx="8053554" cy="51674"/>
          </a:xfrm>
          <a:prstGeom prst="line">
            <a:avLst/>
          </a:prstGeom>
          <a:ln w="19050">
            <a:solidFill>
              <a:srgbClr val="5B9BD5"/>
            </a:solidFill>
            <a:prstDash val="sysDot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0" name="箭头"/>
          <p:cNvSpPr>
            <a:spLocks noChangeArrowheads="1"/>
          </p:cNvSpPr>
          <p:nvPr/>
        </p:nvSpPr>
        <p:spPr bwMode="auto">
          <a:xfrm>
            <a:off x="5489575" y="5465763"/>
            <a:ext cx="612775" cy="384175"/>
          </a:xfrm>
          <a:prstGeom prst="rightArrow">
            <a:avLst>
              <a:gd name="adj1" fmla="val 32000"/>
              <a:gd name="adj2" fmla="val 64060"/>
            </a:avLst>
          </a:prstGeom>
          <a:solidFill>
            <a:schemeClr val="accent1"/>
          </a:solidFill>
          <a:ln w="12700">
            <a:noFill/>
            <a:miter lim="400000"/>
          </a:ln>
        </p:spPr>
        <p:txBody>
          <a:bodyPr lIns="71437" tIns="71437" rIns="71437" bIns="71437" anchor="ctr"/>
          <a:lstStyle/>
          <a:p>
            <a:pPr defTabSz="821055"/>
            <a:endParaRPr lang="zh-CN" altLang="zh-CN" sz="3000">
              <a:solidFill>
                <a:srgbClr val="FFFFFF"/>
              </a:solidFill>
              <a:latin typeface="Calibri" panose="020F0502020204030204" charset="0"/>
              <a:sym typeface="Helvetica Neue Medium"/>
            </a:endParaRPr>
          </a:p>
        </p:txBody>
      </p:sp>
      <p:sp>
        <p:nvSpPr>
          <p:cNvPr id="1049111" name="Segments…"/>
          <p:cNvSpPr txBox="1"/>
          <p:nvPr/>
        </p:nvSpPr>
        <p:spPr>
          <a:xfrm>
            <a:off x="633413" y="5308600"/>
            <a:ext cx="1612900" cy="698500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accent5">
                    <a:lumOff val="-29844"/>
                  </a:schemeClr>
                </a:solidFill>
              </a:defRPr>
            </a:pPr>
            <a:r>
              <a:rPr b="1">
                <a:solidFill>
                  <a:schemeClr val="accent5">
                    <a:lumOff val="-29844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Segments</a:t>
            </a:r>
            <a:endParaRPr b="1">
              <a:solidFill>
                <a:schemeClr val="accent5">
                  <a:lumOff val="-29844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>
                <a:latin typeface="Times New Roman" panose="02020603050405020304" charset="0"/>
                <a:ea typeface="+mn-ea"/>
                <a:cs typeface="Times New Roman" panose="02020603050405020304" charset="0"/>
              </a:rPr>
              <a:t>(yellow boxes)</a:t>
            </a:r>
            <a:endParaRPr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49112" name="Links…"/>
          <p:cNvSpPr txBox="1"/>
          <p:nvPr/>
        </p:nvSpPr>
        <p:spPr>
          <a:xfrm>
            <a:off x="3487738" y="5300663"/>
            <a:ext cx="1695450" cy="696912"/>
          </a:xfrm>
          <a:prstGeom prst="rect">
            <a:avLst/>
          </a:prstGeom>
          <a:ln w="12700"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accent5">
                    <a:lumOff val="-29844"/>
                  </a:schemeClr>
                </a:solidFill>
              </a:defRPr>
            </a:pPr>
            <a:r>
              <a:rPr b="1">
                <a:solidFill>
                  <a:schemeClr val="accent5">
                    <a:lumOff val="-29844"/>
                  </a:schemeClr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Links</a:t>
            </a:r>
            <a:endParaRPr b="1">
              <a:solidFill>
                <a:schemeClr val="accent5">
                  <a:lumOff val="-29844"/>
                </a:schemeClr>
              </a:solidFill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>
                <a:latin typeface="Times New Roman" panose="02020603050405020304" charset="0"/>
                <a:ea typeface="+mn-ea"/>
                <a:cs typeface="Times New Roman" panose="02020603050405020304" charset="0"/>
              </a:rPr>
              <a:t>(green edges)</a:t>
            </a:r>
            <a:endParaRPr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49113" name="Combined detection boxes"/>
          <p:cNvSpPr txBox="1">
            <a:spLocks noChangeArrowheads="1"/>
          </p:cNvSpPr>
          <p:nvPr/>
        </p:nvSpPr>
        <p:spPr bwMode="auto">
          <a:xfrm>
            <a:off x="6121400" y="5461000"/>
            <a:ext cx="2860675" cy="42227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lIns="71437" tIns="71437" rIns="71437" bIns="71437" anchor="ctr">
            <a:spAutoFit/>
          </a:bodyPr>
          <a:lstStyle/>
          <a:p>
            <a:pPr algn="ctr"/>
            <a:r>
              <a:rPr lang="zh-CN" altLang="zh-CN">
                <a:latin typeface="Times New Roman" panose="02020603050405020304" charset="0"/>
                <a:cs typeface="Times New Roman" panose="02020603050405020304" charset="0"/>
              </a:rPr>
              <a:t>Combined detection boxes</a:t>
            </a:r>
            <a:endParaRPr lang="zh-CN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16" name="组合 21"/>
          <p:cNvGrpSpPr/>
          <p:nvPr/>
        </p:nvGrpSpPr>
        <p:grpSpPr bwMode="auto">
          <a:xfrm>
            <a:off x="1625600" y="1122363"/>
            <a:ext cx="2735263" cy="1751012"/>
            <a:chOff x="11006642" y="5956864"/>
            <a:chExt cx="10993262" cy="5482890"/>
          </a:xfrm>
        </p:grpSpPr>
        <p:pic>
          <p:nvPicPr>
            <p:cNvPr id="2097229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1006642" y="5956864"/>
              <a:ext cx="10993262" cy="548289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1049114" name="矩形"/>
            <p:cNvSpPr>
              <a:spLocks noChangeArrowheads="1"/>
            </p:cNvSpPr>
            <p:nvPr/>
          </p:nvSpPr>
          <p:spPr bwMode="auto">
            <a:xfrm rot="693614">
              <a:off x="11557785" y="7901805"/>
              <a:ext cx="9431871" cy="15422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defTabSz="821055"/>
              <a:endParaRPr lang="zh-CN" altLang="zh-CN" sz="3000">
                <a:solidFill>
                  <a:srgbClr val="FFFFFF"/>
                </a:solidFill>
                <a:latin typeface="Calibri" panose="020F0502020204030204" charset="0"/>
                <a:sym typeface="Helvetica Neue Medium"/>
              </a:endParaRPr>
            </a:p>
          </p:txBody>
        </p:sp>
      </p:grpSp>
      <p:grpSp>
        <p:nvGrpSpPr>
          <p:cNvPr id="317" name="组合 75"/>
          <p:cNvGrpSpPr/>
          <p:nvPr/>
        </p:nvGrpSpPr>
        <p:grpSpPr bwMode="auto">
          <a:xfrm>
            <a:off x="6130925" y="3546475"/>
            <a:ext cx="2736850" cy="1749425"/>
            <a:chOff x="11006642" y="5956864"/>
            <a:chExt cx="10993262" cy="5482890"/>
          </a:xfrm>
        </p:grpSpPr>
        <p:pic>
          <p:nvPicPr>
            <p:cNvPr id="2097230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1006642" y="5956864"/>
              <a:ext cx="10993262" cy="548289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1049115" name="矩形"/>
            <p:cNvSpPr>
              <a:spLocks noChangeArrowheads="1"/>
            </p:cNvSpPr>
            <p:nvPr/>
          </p:nvSpPr>
          <p:spPr bwMode="auto">
            <a:xfrm rot="693614">
              <a:off x="11555616" y="7918506"/>
              <a:ext cx="9645714" cy="1542208"/>
            </a:xfrm>
            <a:prstGeom prst="rect">
              <a:avLst/>
            </a:prstGeom>
            <a:noFill/>
            <a:ln w="50800">
              <a:solidFill>
                <a:srgbClr val="00B05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defTabSz="821055"/>
              <a:endParaRPr lang="zh-CN" altLang="zh-CN" sz="3000">
                <a:solidFill>
                  <a:srgbClr val="FFFFFF"/>
                </a:solidFill>
                <a:latin typeface="Calibri" panose="020F0502020204030204" charset="0"/>
                <a:sym typeface="Helvetica Neue Medium"/>
              </a:endParaRPr>
            </a:p>
          </p:txBody>
        </p:sp>
      </p:grpSp>
      <p:grpSp>
        <p:nvGrpSpPr>
          <p:cNvPr id="318" name="成组"/>
          <p:cNvGrpSpPr/>
          <p:nvPr/>
        </p:nvGrpSpPr>
        <p:grpSpPr bwMode="auto">
          <a:xfrm>
            <a:off x="2641600" y="5446713"/>
            <a:ext cx="466725" cy="449262"/>
            <a:chOff x="0" y="0"/>
            <a:chExt cx="1659023" cy="1569918"/>
          </a:xfrm>
        </p:grpSpPr>
        <p:sp>
          <p:nvSpPr>
            <p:cNvPr id="1049116" name="矩形"/>
            <p:cNvSpPr>
              <a:spLocks noChangeArrowheads="1"/>
            </p:cNvSpPr>
            <p:nvPr/>
          </p:nvSpPr>
          <p:spPr bwMode="auto">
            <a:xfrm>
              <a:off x="-1" y="492014"/>
              <a:ext cx="1659025" cy="585891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400000"/>
            </a:ln>
          </p:spPr>
          <p:txBody>
            <a:bodyPr lIns="71437" tIns="71437" rIns="71437" bIns="71437" anchor="ctr"/>
            <a:lstStyle/>
            <a:p>
              <a:pPr defTabSz="821055"/>
              <a:endParaRPr lang="zh-CN" altLang="zh-CN" sz="3000">
                <a:solidFill>
                  <a:srgbClr val="FFFFFF"/>
                </a:solidFill>
                <a:latin typeface="Calibri" panose="020F0502020204030204" charset="0"/>
                <a:sym typeface="Helvetica Neue Medium"/>
              </a:endParaRPr>
            </a:p>
          </p:txBody>
        </p:sp>
        <p:sp>
          <p:nvSpPr>
            <p:cNvPr id="1049117" name="矩形"/>
            <p:cNvSpPr>
              <a:spLocks noChangeArrowheads="1"/>
            </p:cNvSpPr>
            <p:nvPr/>
          </p:nvSpPr>
          <p:spPr bwMode="auto">
            <a:xfrm rot="-5400000">
              <a:off x="44552" y="475387"/>
              <a:ext cx="1569919" cy="619145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400000"/>
            </a:ln>
          </p:spPr>
          <p:txBody>
            <a:bodyPr lIns="71437" tIns="71437" rIns="71437" bIns="71437" anchor="ctr"/>
            <a:lstStyle/>
            <a:p>
              <a:pPr defTabSz="821055"/>
              <a:endParaRPr lang="zh-CN" altLang="zh-CN" sz="3000">
                <a:solidFill>
                  <a:srgbClr val="FFFFFF"/>
                </a:solidFill>
                <a:latin typeface="Calibri" panose="020F0502020204030204" charset="0"/>
                <a:sym typeface="Helvetica Neue Medium"/>
              </a:endParaRPr>
            </a:p>
          </p:txBody>
        </p:sp>
      </p:grpSp>
      <p:sp>
        <p:nvSpPr>
          <p:cNvPr id="1049118" name="下箭头 89"/>
          <p:cNvSpPr/>
          <p:nvPr/>
        </p:nvSpPr>
        <p:spPr>
          <a:xfrm rot="2810909">
            <a:off x="1839119" y="2861469"/>
            <a:ext cx="227012" cy="7048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grpSp>
        <p:nvGrpSpPr>
          <p:cNvPr id="319" name="组合 103"/>
          <p:cNvGrpSpPr/>
          <p:nvPr/>
        </p:nvGrpSpPr>
        <p:grpSpPr bwMode="auto">
          <a:xfrm>
            <a:off x="222250" y="3538538"/>
            <a:ext cx="2736850" cy="1749425"/>
            <a:chOff x="121992" y="3589169"/>
            <a:chExt cx="2735891" cy="1750434"/>
          </a:xfrm>
        </p:grpSpPr>
        <p:pic>
          <p:nvPicPr>
            <p:cNvPr id="2097231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21992" y="3589169"/>
              <a:ext cx="2735891" cy="1750434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1049119" name="矩形 29"/>
            <p:cNvSpPr/>
            <p:nvPr/>
          </p:nvSpPr>
          <p:spPr>
            <a:xfrm rot="459896">
              <a:off x="279100" y="3997391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0" name="矩形 91"/>
            <p:cNvSpPr/>
            <p:nvPr/>
          </p:nvSpPr>
          <p:spPr>
            <a:xfrm rot="459896">
              <a:off x="520315" y="3997391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1" name="矩形 94"/>
            <p:cNvSpPr/>
            <p:nvPr/>
          </p:nvSpPr>
          <p:spPr>
            <a:xfrm rot="459896">
              <a:off x="775813" y="4114934"/>
              <a:ext cx="341193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2" name="矩形 95"/>
            <p:cNvSpPr/>
            <p:nvPr/>
          </p:nvSpPr>
          <p:spPr>
            <a:xfrm rot="459896">
              <a:off x="1034485" y="4132407"/>
              <a:ext cx="341192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3" name="矩形 96"/>
            <p:cNvSpPr/>
            <p:nvPr/>
          </p:nvSpPr>
          <p:spPr>
            <a:xfrm rot="459896">
              <a:off x="1309026" y="4199121"/>
              <a:ext cx="339606" cy="4590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4" name="矩形 97"/>
            <p:cNvSpPr/>
            <p:nvPr/>
          </p:nvSpPr>
          <p:spPr>
            <a:xfrm rot="459896">
              <a:off x="1574046" y="4284895"/>
              <a:ext cx="339606" cy="459052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5" name="矩形 98"/>
            <p:cNvSpPr/>
            <p:nvPr/>
          </p:nvSpPr>
          <p:spPr>
            <a:xfrm rot="459896">
              <a:off x="1881913" y="4275365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6" name="矩形 99"/>
            <p:cNvSpPr/>
            <p:nvPr/>
          </p:nvSpPr>
          <p:spPr>
            <a:xfrm rot="459896">
              <a:off x="2105672" y="4383377"/>
              <a:ext cx="341193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049127" name="矩形 102"/>
            <p:cNvSpPr/>
            <p:nvPr/>
          </p:nvSpPr>
          <p:spPr>
            <a:xfrm rot="459896">
              <a:off x="2331018" y="4431029"/>
              <a:ext cx="339606" cy="460641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</p:grpSp>
      <p:grpSp>
        <p:nvGrpSpPr>
          <p:cNvPr id="320" name="组合 123"/>
          <p:cNvGrpSpPr/>
          <p:nvPr/>
        </p:nvGrpSpPr>
        <p:grpSpPr bwMode="auto">
          <a:xfrm>
            <a:off x="3178175" y="3546475"/>
            <a:ext cx="2735263" cy="1749425"/>
            <a:chOff x="3141237" y="3580393"/>
            <a:chExt cx="2735891" cy="1750434"/>
          </a:xfrm>
        </p:grpSpPr>
        <p:grpSp>
          <p:nvGrpSpPr>
            <p:cNvPr id="321" name="组合 104"/>
            <p:cNvGrpSpPr/>
            <p:nvPr/>
          </p:nvGrpSpPr>
          <p:grpSpPr bwMode="auto">
            <a:xfrm>
              <a:off x="3141237" y="3580393"/>
              <a:ext cx="2735891" cy="1750434"/>
              <a:chOff x="121992" y="3589169"/>
              <a:chExt cx="2735891" cy="1750434"/>
            </a:xfrm>
          </p:grpSpPr>
          <p:pic>
            <p:nvPicPr>
              <p:cNvPr id="2097232" name="9xLkbkaHYinMKtFLImmHc6oaHX1oVE_hIsI9F54BVq6I4dB4Yk0K2mwj6OkUd-qZCLENb9l3IVohEncXbFazCVs86hpDoKdw_NawBs_o0_-K-6ZZ3KHKcbDh0aLPH7tsw0bkkqvSQK4.jpg" descr="9xLkbkaHYinMKtFLImmHc6oaHX1oVE_hIsI9F54BVq6I4dB4Yk0K2mwj6OkUd-qZCLENb9l3IVohEncXbFazCVs86hpDoKdw_NawBs_o0_-K-6ZZ3KHKcbDh0aLPH7tsw0bkkqvSQK4.jpg"/>
              <p:cNvPicPr>
                <a:picLocks noChangeAspect="1"/>
              </p:cNvPicPr>
              <p:nvPr/>
            </p:nvPicPr>
            <p:blipFill>
              <a:blip r:embed="rId1"/>
              <a:srcRect/>
              <a:stretch>
                <a:fillRect/>
              </a:stretch>
            </p:blipFill>
            <p:spPr bwMode="auto">
              <a:xfrm>
                <a:off x="121992" y="3589169"/>
                <a:ext cx="2735891" cy="1750434"/>
              </a:xfrm>
              <a:prstGeom prst="rect">
                <a:avLst/>
              </a:prstGeom>
              <a:noFill/>
              <a:ln w="12700">
                <a:noFill/>
                <a:miter lim="400000"/>
                <a:headEnd/>
                <a:tailEnd/>
              </a:ln>
            </p:spPr>
          </p:pic>
          <p:sp>
            <p:nvSpPr>
              <p:cNvPr id="1049128" name="矩形 106"/>
              <p:cNvSpPr/>
              <p:nvPr/>
            </p:nvSpPr>
            <p:spPr>
              <a:xfrm rot="459896">
                <a:off x="279191" y="3997392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29" name="矩形 107"/>
              <p:cNvSpPr/>
              <p:nvPr/>
            </p:nvSpPr>
            <p:spPr>
              <a:xfrm rot="459896">
                <a:off x="520546" y="3997392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0" name="矩形 108"/>
              <p:cNvSpPr/>
              <p:nvPr/>
            </p:nvSpPr>
            <p:spPr>
              <a:xfrm rot="459896">
                <a:off x="776192" y="4114935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1" name="矩形 109"/>
              <p:cNvSpPr/>
              <p:nvPr/>
            </p:nvSpPr>
            <p:spPr>
              <a:xfrm rot="459896">
                <a:off x="1035015" y="4132407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2" name="矩形 110"/>
              <p:cNvSpPr/>
              <p:nvPr/>
            </p:nvSpPr>
            <p:spPr>
              <a:xfrm rot="459896">
                <a:off x="1308127" y="4199121"/>
                <a:ext cx="339803" cy="459053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3" name="矩形 111"/>
              <p:cNvSpPr/>
              <p:nvPr/>
            </p:nvSpPr>
            <p:spPr>
              <a:xfrm rot="459896">
                <a:off x="1573300" y="4284895"/>
                <a:ext cx="341391" cy="459053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4" name="矩形 112"/>
              <p:cNvSpPr/>
              <p:nvPr/>
            </p:nvSpPr>
            <p:spPr>
              <a:xfrm rot="459896">
                <a:off x="1881346" y="4275365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5" name="矩形 113"/>
              <p:cNvSpPr/>
              <p:nvPr/>
            </p:nvSpPr>
            <p:spPr>
              <a:xfrm rot="459896">
                <a:off x="2105235" y="4383377"/>
                <a:ext cx="341390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  <p:sp>
            <p:nvSpPr>
              <p:cNvPr id="1049136" name="矩形 114"/>
              <p:cNvSpPr/>
              <p:nvPr/>
            </p:nvSpPr>
            <p:spPr>
              <a:xfrm rot="459896">
                <a:off x="2314833" y="4431029"/>
                <a:ext cx="339803" cy="460641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/>
              </a:p>
            </p:txBody>
          </p:sp>
        </p:grpSp>
        <p:cxnSp>
          <p:nvCxnSpPr>
            <p:cNvPr id="3145931" name="直接连接符 115"/>
            <p:cNvCxnSpPr/>
            <p:nvPr/>
          </p:nvCxnSpPr>
          <p:spPr>
            <a:xfrm>
              <a:off x="3458810" y="4233232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2" name="直接连接符 116"/>
            <p:cNvCxnSpPr/>
            <p:nvPr/>
          </p:nvCxnSpPr>
          <p:spPr>
            <a:xfrm>
              <a:off x="3739862" y="4298357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3" name="直接连接符 117"/>
            <p:cNvCxnSpPr/>
            <p:nvPr/>
          </p:nvCxnSpPr>
          <p:spPr>
            <a:xfrm>
              <a:off x="4009799" y="4360306"/>
              <a:ext cx="208010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4" name="直接连接符 118"/>
            <p:cNvCxnSpPr/>
            <p:nvPr/>
          </p:nvCxnSpPr>
          <p:spPr>
            <a:xfrm>
              <a:off x="4273385" y="4417489"/>
              <a:ext cx="209598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5" name="直接连接符 119"/>
            <p:cNvCxnSpPr/>
            <p:nvPr/>
          </p:nvCxnSpPr>
          <p:spPr>
            <a:xfrm>
              <a:off x="4536970" y="4476259"/>
              <a:ext cx="209598" cy="42888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6" name="直接连接符 120"/>
            <p:cNvCxnSpPr/>
            <p:nvPr/>
          </p:nvCxnSpPr>
          <p:spPr>
            <a:xfrm>
              <a:off x="4810083" y="4544562"/>
              <a:ext cx="208010" cy="42887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7" name="直接连接符 121"/>
            <p:cNvCxnSpPr/>
            <p:nvPr/>
          </p:nvCxnSpPr>
          <p:spPr>
            <a:xfrm>
              <a:off x="5056202" y="4574741"/>
              <a:ext cx="208011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938" name="直接连接符 122"/>
            <p:cNvCxnSpPr/>
            <p:nvPr/>
          </p:nvCxnSpPr>
          <p:spPr>
            <a:xfrm>
              <a:off x="5348369" y="4639867"/>
              <a:ext cx="209598" cy="44476"/>
            </a:xfrm>
            <a:prstGeom prst="line">
              <a:avLst/>
            </a:prstGeom>
            <a:ln w="50800">
              <a:solidFill>
                <a:srgbClr val="20DF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37" name="圆角矩形标注 125"/>
          <p:cNvSpPr/>
          <p:nvPr/>
        </p:nvSpPr>
        <p:spPr>
          <a:xfrm>
            <a:off x="4846638" y="1565275"/>
            <a:ext cx="3525837" cy="1339850"/>
          </a:xfrm>
          <a:prstGeom prst="wedgeRoundRectCallout">
            <a:avLst>
              <a:gd name="adj1" fmla="val -34565"/>
              <a:gd name="adj2" fmla="val 76399"/>
              <a:gd name="adj3" fmla="val 1666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Large aspect ratio text lines can be detected using limited respective field with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Segments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Links</a:t>
            </a:r>
            <a:endParaRPr lang="en-US" altLang="zh-CN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9138" name="下箭头 126"/>
          <p:cNvSpPr/>
          <p:nvPr/>
        </p:nvSpPr>
        <p:spPr>
          <a:xfrm rot="18998076">
            <a:off x="3868738" y="2857500"/>
            <a:ext cx="228600" cy="70485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51" name="矩形 3"/>
          <p:cNvSpPr/>
          <p:nvPr/>
        </p:nvSpPr>
        <p:spPr>
          <a:xfrm>
            <a:off x="504826" y="46659"/>
            <a:ext cx="7781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Detecting Oriented Text in Natural Images by Linking Segments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Shi et al., CVPR 2017]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4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04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4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49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49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04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049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10" grpId="0" animBg="1"/>
      <p:bldP spid="1049111" grpId="0" animBg="1"/>
      <p:bldP spid="1049112" grpId="0" animBg="1"/>
      <p:bldP spid="1049113" grpId="0" animBg="1"/>
      <p:bldP spid="1049118" grpId="0" animBg="1"/>
      <p:bldP spid="1049137" grpId="0" animBg="1"/>
      <p:bldP spid="10491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4826" y="46659"/>
            <a:ext cx="7781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Detecting Oriented Text in Natural Images by Linking Segments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Shi et al., CVPR 2017.]</a:t>
            </a:r>
            <a:endParaRPr lang="zh-CN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249" y="1044586"/>
            <a:ext cx="8881899" cy="3797661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89249" y="5009177"/>
            <a:ext cx="835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Fully convolutional network inspired by SSD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[1]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Multi-stage outputs for segments and their links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Solve the problem of CNN receptive field for long texts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433" y="6063487"/>
            <a:ext cx="74817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22222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Liu W et al. Ssd: Single shot multibox detector. ECCV 2016</a:t>
            </a:r>
            <a:endParaRPr lang="en-US" sz="13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2105" y="6063487"/>
            <a:ext cx="8516461" cy="26475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标题 1"/>
          <p:cNvSpPr txBox="1">
            <a:spLocks noChangeArrowheads="1"/>
          </p:cNvSpPr>
          <p:nvPr/>
        </p:nvSpPr>
        <p:spPr bwMode="auto">
          <a:xfrm>
            <a:off x="485775" y="225425"/>
            <a:ext cx="78867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586" name="AutoShape 2" descr="https://timgsa.baidu.com/timg?image&amp;quality=80&amp;size=b10000_10000&amp;sec=1507359704&amp;di=4c221a0ad82ee89b8c7b132a5e441449&amp;src=http://i.zeze.com/attachment/forum/201609/14/220449w9fp2frg23hh2h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latin typeface="Calibri" panose="020F0502020204030204" charset="0"/>
            </a:endParaRPr>
          </a:p>
        </p:txBody>
      </p:sp>
      <p:pic>
        <p:nvPicPr>
          <p:cNvPr id="67587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15938" y="1198563"/>
            <a:ext cx="3411537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59350" y="1266825"/>
            <a:ext cx="3413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 rot="18263353">
            <a:off x="949325" y="2290763"/>
            <a:ext cx="555625" cy="4921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053128">
            <a:off x="1200150" y="1927225"/>
            <a:ext cx="555625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0774021">
            <a:off x="1576388" y="1682750"/>
            <a:ext cx="554037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079625" y="1619250"/>
            <a:ext cx="554038" cy="4873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543085">
            <a:off x="2538413" y="1728788"/>
            <a:ext cx="468312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375991">
            <a:off x="2874963" y="1930400"/>
            <a:ext cx="376237" cy="485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3263596">
            <a:off x="3005138" y="2249488"/>
            <a:ext cx="468312" cy="4873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227138" y="2236788"/>
            <a:ext cx="190500" cy="24288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543050" y="1925638"/>
            <a:ext cx="261938" cy="195262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1951038" y="1862138"/>
            <a:ext cx="358775" cy="3810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427288" y="1862138"/>
            <a:ext cx="293687" cy="8413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2835275" y="2039938"/>
            <a:ext cx="214313" cy="131762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065463" y="2255838"/>
            <a:ext cx="165100" cy="204787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空心弧 42"/>
          <p:cNvSpPr/>
          <p:nvPr/>
        </p:nvSpPr>
        <p:spPr>
          <a:xfrm>
            <a:off x="5319713" y="1619250"/>
            <a:ext cx="2692400" cy="2333625"/>
          </a:xfrm>
          <a:prstGeom prst="blockArc">
            <a:avLst>
              <a:gd name="adj1" fmla="val 10577330"/>
              <a:gd name="adj2" fmla="val 201779"/>
              <a:gd name="adj3" fmla="val 20582"/>
            </a:avLst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818819">
            <a:off x="1206500" y="3479800"/>
            <a:ext cx="554038" cy="49053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473266">
            <a:off x="1590675" y="3675063"/>
            <a:ext cx="554038" cy="4905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1210934">
            <a:off x="2090738" y="3740150"/>
            <a:ext cx="452437" cy="4460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0520327">
            <a:off x="2465388" y="3636963"/>
            <a:ext cx="454025" cy="4460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19265887">
            <a:off x="2794000" y="3465513"/>
            <a:ext cx="406400" cy="4460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49" name="直接连接符 48"/>
          <p:cNvCxnSpPr/>
          <p:nvPr/>
        </p:nvCxnSpPr>
        <p:spPr>
          <a:xfrm>
            <a:off x="1525588" y="3794125"/>
            <a:ext cx="279400" cy="74613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1987550" y="3983038"/>
            <a:ext cx="269875" cy="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2419350" y="3902075"/>
            <a:ext cx="225425" cy="95250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2778125" y="3725863"/>
            <a:ext cx="219075" cy="142875"/>
          </a:xfrm>
          <a:prstGeom prst="line">
            <a:avLst/>
          </a:prstGeom>
          <a:ln w="57150">
            <a:solidFill>
              <a:srgbClr val="20D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空心弧 57"/>
          <p:cNvSpPr/>
          <p:nvPr/>
        </p:nvSpPr>
        <p:spPr>
          <a:xfrm rot="11028019">
            <a:off x="5697538" y="2587625"/>
            <a:ext cx="1936750" cy="1674813"/>
          </a:xfrm>
          <a:prstGeom prst="blockArc">
            <a:avLst>
              <a:gd name="adj1" fmla="val 11212034"/>
              <a:gd name="adj2" fmla="val 20729159"/>
              <a:gd name="adj3" fmla="val 20718"/>
            </a:avLst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" name="文本框 61"/>
          <p:cNvSpPr txBox="1">
            <a:spLocks noChangeArrowheads="1"/>
          </p:cNvSpPr>
          <p:nvPr/>
        </p:nvSpPr>
        <p:spPr bwMode="auto">
          <a:xfrm>
            <a:off x="868363" y="4887913"/>
            <a:ext cx="74168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kumimoji="1" lang="en-US" altLang="zh-CN" sz="2400" b="1" err="1">
                <a:latin typeface="Times New Roman" panose="02020603050405020304" charset="0"/>
              </a:rPr>
              <a:t>Seglink</a:t>
            </a:r>
            <a:r>
              <a:rPr kumimoji="1" lang="en-US" altLang="zh-CN" sz="2400" b="1">
                <a:latin typeface="Times New Roman" panose="02020603050405020304" charset="0"/>
              </a:rPr>
              <a:t> can detect text of curved shape</a:t>
            </a:r>
            <a:endParaRPr kumimoji="1" lang="zh-CN" altLang="en-US" sz="2400" b="1">
              <a:latin typeface="Times New Roman" panose="02020603050405020304" charset="0"/>
            </a:endParaRPr>
          </a:p>
        </p:txBody>
      </p:sp>
      <p:sp>
        <p:nvSpPr>
          <p:cNvPr id="67615" name="标题 1"/>
          <p:cNvSpPr txBox="1">
            <a:spLocks noChangeArrowheads="1"/>
          </p:cNvSpPr>
          <p:nvPr/>
        </p:nvSpPr>
        <p:spPr bwMode="auto">
          <a:xfrm>
            <a:off x="361950" y="290513"/>
            <a:ext cx="78867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任意多边形 35"/>
          <p:cNvSpPr/>
          <p:nvPr/>
        </p:nvSpPr>
        <p:spPr>
          <a:xfrm rot="10636">
            <a:off x="3905250" y="2725738"/>
            <a:ext cx="1079500" cy="358775"/>
          </a:xfrm>
          <a:custGeom>
            <a:avLst/>
            <a:gdLst>
              <a:gd name="connsiteX0" fmla="*/ 0 w 587218"/>
              <a:gd name="connsiteY0" fmla="*/ 89677 h 448387"/>
              <a:gd name="connsiteX1" fmla="*/ 363025 w 587218"/>
              <a:gd name="connsiteY1" fmla="*/ 89677 h 448387"/>
              <a:gd name="connsiteX2" fmla="*/ 363025 w 587218"/>
              <a:gd name="connsiteY2" fmla="*/ 0 h 448387"/>
              <a:gd name="connsiteX3" fmla="*/ 587218 w 587218"/>
              <a:gd name="connsiteY3" fmla="*/ 224194 h 448387"/>
              <a:gd name="connsiteX4" fmla="*/ 363025 w 587218"/>
              <a:gd name="connsiteY4" fmla="*/ 448387 h 448387"/>
              <a:gd name="connsiteX5" fmla="*/ 363025 w 587218"/>
              <a:gd name="connsiteY5" fmla="*/ 358710 h 448387"/>
              <a:gd name="connsiteX6" fmla="*/ 0 w 587218"/>
              <a:gd name="connsiteY6" fmla="*/ 358710 h 448387"/>
              <a:gd name="connsiteX7" fmla="*/ 0 w 587218"/>
              <a:gd name="connsiteY7" fmla="*/ 89677 h 44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218" h="448387">
                <a:moveTo>
                  <a:pt x="0" y="89677"/>
                </a:moveTo>
                <a:lnTo>
                  <a:pt x="363025" y="89677"/>
                </a:lnTo>
                <a:lnTo>
                  <a:pt x="363025" y="0"/>
                </a:lnTo>
                <a:lnTo>
                  <a:pt x="587218" y="224194"/>
                </a:lnTo>
                <a:lnTo>
                  <a:pt x="363025" y="448387"/>
                </a:lnTo>
                <a:lnTo>
                  <a:pt x="363025" y="358710"/>
                </a:lnTo>
                <a:lnTo>
                  <a:pt x="0" y="358710"/>
                </a:lnTo>
                <a:lnTo>
                  <a:pt x="0" y="8967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-1" tIns="89677" rIns="134516" bIns="89676" spcCol="1270" anchor="ctr"/>
          <a:lstStyle/>
          <a:p>
            <a:pPr algn="ctr" defTabSz="8445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900"/>
          </a:p>
        </p:txBody>
      </p:sp>
      <p:sp>
        <p:nvSpPr>
          <p:cNvPr id="67618" name="标题 1"/>
          <p:cNvSpPr>
            <a:spLocks noGrp="1"/>
          </p:cNvSpPr>
          <p:nvPr>
            <p:ph type="title"/>
          </p:nvPr>
        </p:nvSpPr>
        <p:spPr>
          <a:xfrm>
            <a:off x="541338" y="196850"/>
            <a:ext cx="7683500" cy="812800"/>
          </a:xfrm>
        </p:spPr>
        <p:txBody>
          <a:bodyPr>
            <a:norm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SegLink: Detect long text with segments and links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5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>
            <a:spLocks noGrp="1"/>
          </p:cNvSpPr>
          <p:nvPr>
            <p:ph type="title"/>
          </p:nvPr>
        </p:nvSpPr>
        <p:spPr>
          <a:xfrm>
            <a:off x="555640" y="310488"/>
            <a:ext cx="7504575" cy="8121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800"/>
            </a:lvl1pPr>
          </a:lstStyle>
          <a:p>
            <a:pPr>
              <a:defRPr>
                <a:effectLst/>
              </a:defRPr>
            </a:pPr>
            <a:r>
              <a:rPr lang="en-US" altLang="zh-CN" sz="2700">
                <a:latin typeface="Times New Roman" panose="02020603050405020304" charset="0"/>
                <a:cs typeface="Times New Roman" panose="02020603050405020304" charset="0"/>
              </a:rPr>
              <a:t>SegLink++: Detecting dense and arbitrary shaped scene text by instance-aware component grouping, PR2019.</a:t>
            </a:r>
            <a:b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9" name="直接箭头连接符 18"/>
          <p:cNvCxnSpPr>
            <a:stCxn id="36" idx="3"/>
          </p:cNvCxnSpPr>
          <p:nvPr/>
        </p:nvCxnSpPr>
        <p:spPr>
          <a:xfrm>
            <a:off x="2629884" y="2366257"/>
            <a:ext cx="726610" cy="2480"/>
          </a:xfrm>
          <a:prstGeom prst="straightConnector1">
            <a:avLst/>
          </a:prstGeom>
          <a:noFill/>
          <a:ln w="12700" cap="flat">
            <a:solidFill>
              <a:srgbClr val="5B9BD5"/>
            </a:solidFill>
            <a:prstDash val="solid"/>
            <a:round/>
            <a:tailEnd type="triangle"/>
          </a:ln>
          <a:effectLst/>
        </p:spPr>
      </p:cxnSp>
      <p:sp>
        <p:nvSpPr>
          <p:cNvPr id="20" name="立方体 19"/>
          <p:cNvSpPr/>
          <p:nvPr/>
        </p:nvSpPr>
        <p:spPr>
          <a:xfrm>
            <a:off x="3549971" y="1754532"/>
            <a:ext cx="634713" cy="1190712"/>
          </a:xfrm>
          <a:prstGeom prst="cube">
            <a:avLst>
              <a:gd name="adj" fmla="val 53703"/>
            </a:avLst>
          </a:prstGeom>
          <a:solidFill>
            <a:srgbClr val="FFFFFF"/>
          </a:solidFill>
          <a:ln w="25400" cap="flat">
            <a:solidFill>
              <a:srgbClr val="5B9BD5"/>
            </a:solidFill>
            <a:prstDash val="solid"/>
            <a:round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21" name="立方体 20"/>
          <p:cNvSpPr/>
          <p:nvPr/>
        </p:nvSpPr>
        <p:spPr>
          <a:xfrm>
            <a:off x="4079710" y="1951634"/>
            <a:ext cx="417000" cy="983950"/>
          </a:xfrm>
          <a:prstGeom prst="cube">
            <a:avLst>
              <a:gd name="adj" fmla="val 55338"/>
            </a:avLst>
          </a:prstGeom>
          <a:solidFill>
            <a:srgbClr val="FFFFFF"/>
          </a:solidFill>
          <a:ln w="25400" cap="flat">
            <a:solidFill>
              <a:srgbClr val="5B9BD5"/>
            </a:solidFill>
            <a:prstDash val="solid"/>
            <a:round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4658059" y="2568862"/>
            <a:ext cx="240638" cy="5121"/>
          </a:xfrm>
          <a:prstGeom prst="straightConnector1">
            <a:avLst/>
          </a:prstGeom>
          <a:noFill/>
          <a:ln w="25400" cap="flat">
            <a:solidFill>
              <a:srgbClr val="5B9BD5"/>
            </a:solidFill>
            <a:prstDash val="sysDot"/>
            <a:round/>
            <a:headEnd type="triangle"/>
            <a:tailEnd type="triangle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3374444" y="1476940"/>
            <a:ext cx="2014342" cy="1778635"/>
          </a:xfrm>
          <a:prstGeom prst="rect">
            <a:avLst/>
          </a:prstGeom>
          <a:noFill/>
          <a:ln w="19050" cap="flat">
            <a:solidFill>
              <a:srgbClr val="5B9BD5"/>
            </a:solidFill>
            <a:prstDash val="sysDot"/>
            <a:round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48782" y="3028105"/>
            <a:ext cx="1364209" cy="275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rPr>
              <a:t>Input image</a:t>
            </a: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69812" y="3257611"/>
            <a:ext cx="1270537" cy="275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rPr>
              <a:t>Feature extraction</a:t>
            </a: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190920" y="3214677"/>
            <a:ext cx="1300993" cy="275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rPr>
              <a:t>Multi-stage output</a:t>
            </a: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173" name="组合 172"/>
          <p:cNvGrpSpPr/>
          <p:nvPr/>
        </p:nvGrpSpPr>
        <p:grpSpPr>
          <a:xfrm>
            <a:off x="7388081" y="2284398"/>
            <a:ext cx="1144742" cy="2393034"/>
            <a:chOff x="7357904" y="1900350"/>
            <a:chExt cx="1144742" cy="2393034"/>
          </a:xfrm>
        </p:grpSpPr>
        <p:cxnSp>
          <p:nvCxnSpPr>
            <p:cNvPr id="27" name="直接箭头连接符 26"/>
            <p:cNvCxnSpPr/>
            <p:nvPr/>
          </p:nvCxnSpPr>
          <p:spPr>
            <a:xfrm flipV="1">
              <a:off x="7357904" y="1900350"/>
              <a:ext cx="1132618" cy="13906"/>
            </a:xfrm>
            <a:prstGeom prst="straightConnector1">
              <a:avLst/>
            </a:prstGeom>
            <a:noFill/>
            <a:ln w="12700" cap="flat">
              <a:solidFill>
                <a:srgbClr val="5B9BD5"/>
              </a:solidFill>
              <a:prstDash val="solid"/>
              <a:round/>
              <a:tailEnd type="triangle"/>
            </a:ln>
            <a:effectLst/>
          </p:spPr>
        </p:cxnSp>
        <p:cxnSp>
          <p:nvCxnSpPr>
            <p:cNvPr id="28" name="直接箭头连接符 27"/>
            <p:cNvCxnSpPr/>
            <p:nvPr/>
          </p:nvCxnSpPr>
          <p:spPr>
            <a:xfrm>
              <a:off x="8488799" y="1900350"/>
              <a:ext cx="6685" cy="2393034"/>
            </a:xfrm>
            <a:prstGeom prst="straightConnector1">
              <a:avLst/>
            </a:prstGeom>
            <a:noFill/>
            <a:ln w="12700" cap="flat">
              <a:solidFill>
                <a:srgbClr val="5B9BD5"/>
              </a:solidFill>
              <a:prstDash val="solid"/>
              <a:round/>
              <a:tailEnd type="triangle"/>
            </a:ln>
            <a:effectLst/>
          </p:spPr>
        </p:cxnSp>
        <p:cxnSp>
          <p:nvCxnSpPr>
            <p:cNvPr id="29" name="直接箭头连接符 28"/>
            <p:cNvCxnSpPr/>
            <p:nvPr/>
          </p:nvCxnSpPr>
          <p:spPr>
            <a:xfrm flipH="1">
              <a:off x="8156980" y="4272647"/>
              <a:ext cx="345666" cy="1"/>
            </a:xfrm>
            <a:prstGeom prst="straightConnector1">
              <a:avLst/>
            </a:prstGeom>
            <a:noFill/>
            <a:ln w="12700" cap="flat">
              <a:solidFill>
                <a:srgbClr val="5B9BD5"/>
              </a:solidFill>
              <a:prstDash val="solid"/>
              <a:round/>
              <a:tailEnd type="triangle"/>
            </a:ln>
            <a:effectLst/>
          </p:spPr>
        </p:cxnSp>
      </p:grpSp>
      <p:sp>
        <p:nvSpPr>
          <p:cNvPr id="33" name="立方体 32"/>
          <p:cNvSpPr/>
          <p:nvPr/>
        </p:nvSpPr>
        <p:spPr>
          <a:xfrm>
            <a:off x="4338105" y="2273329"/>
            <a:ext cx="338320" cy="662255"/>
          </a:xfrm>
          <a:prstGeom prst="cube">
            <a:avLst>
              <a:gd name="adj" fmla="val 53703"/>
            </a:avLst>
          </a:prstGeom>
          <a:solidFill>
            <a:srgbClr val="FFFFFF"/>
          </a:solidFill>
          <a:ln w="25400" cap="flat">
            <a:solidFill>
              <a:srgbClr val="5B9BD5"/>
            </a:solidFill>
            <a:prstDash val="solid"/>
            <a:round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grpSp>
        <p:nvGrpSpPr>
          <p:cNvPr id="174" name="组合 173"/>
          <p:cNvGrpSpPr/>
          <p:nvPr/>
        </p:nvGrpSpPr>
        <p:grpSpPr>
          <a:xfrm>
            <a:off x="6203944" y="3956062"/>
            <a:ext cx="2014343" cy="1849910"/>
            <a:chOff x="6173767" y="3572014"/>
            <a:chExt cx="2014343" cy="1849910"/>
          </a:xfrm>
        </p:grpSpPr>
        <p:sp>
          <p:nvSpPr>
            <p:cNvPr id="32" name="文本框 31"/>
            <p:cNvSpPr txBox="1"/>
            <p:nvPr/>
          </p:nvSpPr>
          <p:spPr>
            <a:xfrm>
              <a:off x="6453548" y="4962330"/>
              <a:ext cx="1541445" cy="45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Detected components </a:t>
              </a:r>
              <a:endPara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and links</a:t>
              </a: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pic>
          <p:nvPicPr>
            <p:cNvPr id="110" name="图片 109"/>
            <p:cNvPicPr>
              <a:picLocks noChangeAspect="1"/>
            </p:cNvPicPr>
            <p:nvPr/>
          </p:nvPicPr>
          <p:blipFill rotWithShape="1">
            <a:blip r:embed="rId1"/>
            <a:srcRect t="13445" r="7488"/>
            <a:stretch>
              <a:fillRect/>
            </a:stretch>
          </p:blipFill>
          <p:spPr>
            <a:xfrm>
              <a:off x="6173767" y="3572014"/>
              <a:ext cx="2014343" cy="1379025"/>
            </a:xfrm>
            <a:prstGeom prst="rect">
              <a:avLst/>
            </a:prstGeom>
          </p:spPr>
        </p:pic>
      </p:grpSp>
      <p:grpSp>
        <p:nvGrpSpPr>
          <p:cNvPr id="169" name="组合 168"/>
          <p:cNvGrpSpPr/>
          <p:nvPr/>
        </p:nvGrpSpPr>
        <p:grpSpPr>
          <a:xfrm>
            <a:off x="6203944" y="4080417"/>
            <a:ext cx="1996888" cy="696561"/>
            <a:chOff x="6173767" y="3696369"/>
            <a:chExt cx="1996888" cy="696561"/>
          </a:xfrm>
        </p:grpSpPr>
        <p:sp>
          <p:nvSpPr>
            <p:cNvPr id="111" name="矩形 110"/>
            <p:cNvSpPr/>
            <p:nvPr/>
          </p:nvSpPr>
          <p:spPr>
            <a:xfrm>
              <a:off x="6173767" y="3971095"/>
              <a:ext cx="229964" cy="232789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6378180" y="3996961"/>
              <a:ext cx="221975" cy="210880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6574468" y="3996960"/>
              <a:ext cx="222110" cy="210882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6776372" y="3994115"/>
              <a:ext cx="189353" cy="213726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 rot="21166896">
              <a:off x="7142749" y="3952407"/>
              <a:ext cx="238784" cy="216571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 rot="21166896">
              <a:off x="7329860" y="3925824"/>
              <a:ext cx="220748" cy="216571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 rot="21015917">
              <a:off x="7529267" y="3881509"/>
              <a:ext cx="192411" cy="208925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 rot="20601645">
              <a:off x="7701484" y="3829981"/>
              <a:ext cx="192411" cy="175306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 rot="20601645">
              <a:off x="7862044" y="3775334"/>
              <a:ext cx="158169" cy="166253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 rot="19655134">
              <a:off x="7989116" y="3696369"/>
              <a:ext cx="172725" cy="166253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 rot="21315647">
              <a:off x="6957504" y="3990513"/>
              <a:ext cx="195979" cy="21448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2" name="矩形 121"/>
            <p:cNvSpPr/>
            <p:nvPr/>
          </p:nvSpPr>
          <p:spPr>
            <a:xfrm>
              <a:off x="6192047" y="4240913"/>
              <a:ext cx="171073" cy="121860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 rot="449724">
              <a:off x="6341897" y="4264697"/>
              <a:ext cx="239366" cy="115199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 rot="21436267">
              <a:off x="6571770" y="4252312"/>
              <a:ext cx="221859" cy="140618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 rot="21436267">
              <a:off x="6772913" y="4239779"/>
              <a:ext cx="196270" cy="15279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 rot="21436267">
              <a:off x="6953715" y="4232453"/>
              <a:ext cx="196270" cy="15279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 rot="21241442">
              <a:off x="7135794" y="4214657"/>
              <a:ext cx="196270" cy="15279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 rot="21001253">
              <a:off x="7317121" y="4181851"/>
              <a:ext cx="222501" cy="15279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 rot="20690166">
              <a:off x="7521514" y="4122901"/>
              <a:ext cx="222501" cy="152794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 rot="20316082">
              <a:off x="7725245" y="4055409"/>
              <a:ext cx="206095" cy="145160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 rot="20316082">
              <a:off x="7893420" y="3977627"/>
              <a:ext cx="155661" cy="123062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sp>
          <p:nvSpPr>
            <p:cNvPr id="132" name="矩形 131"/>
            <p:cNvSpPr/>
            <p:nvPr/>
          </p:nvSpPr>
          <p:spPr>
            <a:xfrm rot="19837746">
              <a:off x="8029869" y="3900274"/>
              <a:ext cx="140786" cy="109468"/>
            </a:xfrm>
            <a:prstGeom prst="rect">
              <a:avLst/>
            </a:pr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6286475" y="4181240"/>
            <a:ext cx="1849124" cy="529900"/>
            <a:chOff x="6256298" y="3797192"/>
            <a:chExt cx="1849124" cy="529900"/>
          </a:xfrm>
        </p:grpSpPr>
        <p:cxnSp>
          <p:nvCxnSpPr>
            <p:cNvPr id="133" name="直接连接符 132"/>
            <p:cNvCxnSpPr/>
            <p:nvPr/>
          </p:nvCxnSpPr>
          <p:spPr>
            <a:xfrm>
              <a:off x="6288749" y="4097755"/>
              <a:ext cx="200418" cy="3223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4" name="直接连接符 133"/>
            <p:cNvCxnSpPr/>
            <p:nvPr/>
          </p:nvCxnSpPr>
          <p:spPr>
            <a:xfrm>
              <a:off x="6489759" y="4104118"/>
              <a:ext cx="200418" cy="3223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5" name="直接连接符 134"/>
            <p:cNvCxnSpPr/>
            <p:nvPr/>
          </p:nvCxnSpPr>
          <p:spPr>
            <a:xfrm flipV="1">
              <a:off x="6690931" y="4099367"/>
              <a:ext cx="176929" cy="7974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6" name="直接连接符 135"/>
            <p:cNvCxnSpPr/>
            <p:nvPr/>
          </p:nvCxnSpPr>
          <p:spPr>
            <a:xfrm>
              <a:off x="6864271" y="4099594"/>
              <a:ext cx="200390" cy="4339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7" name="直接连接符 136"/>
            <p:cNvCxnSpPr/>
            <p:nvPr/>
          </p:nvCxnSpPr>
          <p:spPr>
            <a:xfrm flipV="1">
              <a:off x="7062818" y="4074123"/>
              <a:ext cx="203243" cy="29134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8" name="直接连接符 137"/>
            <p:cNvCxnSpPr/>
            <p:nvPr/>
          </p:nvCxnSpPr>
          <p:spPr>
            <a:xfrm flipV="1">
              <a:off x="7267537" y="4037471"/>
              <a:ext cx="180734" cy="35977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39" name="直接连接符 138"/>
            <p:cNvCxnSpPr/>
            <p:nvPr/>
          </p:nvCxnSpPr>
          <p:spPr>
            <a:xfrm flipV="1">
              <a:off x="7446566" y="4000819"/>
              <a:ext cx="180734" cy="35977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0" name="直接连接符 139"/>
            <p:cNvCxnSpPr/>
            <p:nvPr/>
          </p:nvCxnSpPr>
          <p:spPr>
            <a:xfrm flipV="1">
              <a:off x="7631158" y="3918672"/>
              <a:ext cx="171516" cy="81113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1" name="直接连接符 140"/>
            <p:cNvCxnSpPr/>
            <p:nvPr/>
          </p:nvCxnSpPr>
          <p:spPr>
            <a:xfrm flipV="1">
              <a:off x="7806830" y="3861842"/>
              <a:ext cx="146713" cy="56292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2" name="直接连接符 141"/>
            <p:cNvCxnSpPr/>
            <p:nvPr/>
          </p:nvCxnSpPr>
          <p:spPr>
            <a:xfrm flipV="1">
              <a:off x="7956620" y="3797192"/>
              <a:ext cx="123687" cy="61268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3" name="直接连接符 142"/>
            <p:cNvCxnSpPr/>
            <p:nvPr/>
          </p:nvCxnSpPr>
          <p:spPr>
            <a:xfrm>
              <a:off x="6256298" y="4298292"/>
              <a:ext cx="205282" cy="17885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4" name="直接连接符 143"/>
            <p:cNvCxnSpPr/>
            <p:nvPr/>
          </p:nvCxnSpPr>
          <p:spPr>
            <a:xfrm>
              <a:off x="6467652" y="4319782"/>
              <a:ext cx="215048" cy="2515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5" name="直接连接符 144"/>
            <p:cNvCxnSpPr/>
            <p:nvPr/>
          </p:nvCxnSpPr>
          <p:spPr>
            <a:xfrm flipV="1">
              <a:off x="6685523" y="4314998"/>
              <a:ext cx="178748" cy="12094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6" name="直接连接符 145"/>
            <p:cNvCxnSpPr/>
            <p:nvPr/>
          </p:nvCxnSpPr>
          <p:spPr>
            <a:xfrm>
              <a:off x="6867095" y="4308074"/>
              <a:ext cx="175885" cy="3393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7" name="直接连接符 146"/>
            <p:cNvCxnSpPr/>
            <p:nvPr/>
          </p:nvCxnSpPr>
          <p:spPr>
            <a:xfrm flipV="1">
              <a:off x="7039485" y="4299313"/>
              <a:ext cx="204895" cy="12676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8" name="直接连接符 147"/>
            <p:cNvCxnSpPr/>
            <p:nvPr/>
          </p:nvCxnSpPr>
          <p:spPr>
            <a:xfrm flipV="1">
              <a:off x="7246806" y="4257876"/>
              <a:ext cx="193428" cy="35508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49" name="直接连接符 148"/>
            <p:cNvCxnSpPr/>
            <p:nvPr/>
          </p:nvCxnSpPr>
          <p:spPr>
            <a:xfrm flipV="1">
              <a:off x="7439696" y="4197888"/>
              <a:ext cx="206682" cy="61482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0" name="直接连接符 149"/>
            <p:cNvCxnSpPr/>
            <p:nvPr/>
          </p:nvCxnSpPr>
          <p:spPr>
            <a:xfrm flipV="1">
              <a:off x="7650164" y="4123255"/>
              <a:ext cx="190034" cy="75549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1" name="直接连接符 150"/>
            <p:cNvCxnSpPr/>
            <p:nvPr/>
          </p:nvCxnSpPr>
          <p:spPr>
            <a:xfrm flipV="1">
              <a:off x="7843026" y="4033319"/>
              <a:ext cx="130149" cy="94868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2" name="直接连接符 151"/>
            <p:cNvCxnSpPr/>
            <p:nvPr/>
          </p:nvCxnSpPr>
          <p:spPr>
            <a:xfrm flipV="1">
              <a:off x="7970357" y="3953015"/>
              <a:ext cx="135065" cy="79571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grpSp>
        <p:nvGrpSpPr>
          <p:cNvPr id="168" name="组合 167"/>
          <p:cNvGrpSpPr/>
          <p:nvPr/>
        </p:nvGrpSpPr>
        <p:grpSpPr>
          <a:xfrm>
            <a:off x="6286475" y="4181576"/>
            <a:ext cx="1857228" cy="524769"/>
            <a:chOff x="6256298" y="3797528"/>
            <a:chExt cx="1857228" cy="524769"/>
          </a:xfrm>
        </p:grpSpPr>
        <p:cxnSp>
          <p:nvCxnSpPr>
            <p:cNvPr id="153" name="直接连接符 152"/>
            <p:cNvCxnSpPr/>
            <p:nvPr/>
          </p:nvCxnSpPr>
          <p:spPr>
            <a:xfrm flipH="1">
              <a:off x="6256298" y="4098356"/>
              <a:ext cx="30334" cy="207295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4" name="直接连接符 153"/>
            <p:cNvCxnSpPr/>
            <p:nvPr/>
          </p:nvCxnSpPr>
          <p:spPr>
            <a:xfrm flipH="1">
              <a:off x="6463219" y="4106747"/>
              <a:ext cx="25065" cy="208251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5" name="直接连接符 154"/>
            <p:cNvCxnSpPr/>
            <p:nvPr/>
          </p:nvCxnSpPr>
          <p:spPr>
            <a:xfrm flipH="1">
              <a:off x="6682696" y="4106747"/>
              <a:ext cx="12696" cy="21555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6" name="直接连接符 155"/>
            <p:cNvCxnSpPr/>
            <p:nvPr/>
          </p:nvCxnSpPr>
          <p:spPr>
            <a:xfrm flipH="1">
              <a:off x="6864521" y="4103098"/>
              <a:ext cx="922" cy="202553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7" name="直接连接符 156"/>
            <p:cNvCxnSpPr/>
            <p:nvPr/>
          </p:nvCxnSpPr>
          <p:spPr>
            <a:xfrm flipH="1">
              <a:off x="7039421" y="4106565"/>
              <a:ext cx="24630" cy="20490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8" name="直接连接符 157"/>
            <p:cNvCxnSpPr/>
            <p:nvPr/>
          </p:nvCxnSpPr>
          <p:spPr>
            <a:xfrm flipH="1">
              <a:off x="7246870" y="4069493"/>
              <a:ext cx="21664" cy="228798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59" name="直接连接符 158"/>
            <p:cNvCxnSpPr/>
            <p:nvPr/>
          </p:nvCxnSpPr>
          <p:spPr>
            <a:xfrm flipH="1">
              <a:off x="7440298" y="4037135"/>
              <a:ext cx="9909" cy="220741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60" name="直接连接符 159"/>
            <p:cNvCxnSpPr/>
            <p:nvPr/>
          </p:nvCxnSpPr>
          <p:spPr>
            <a:xfrm>
              <a:off x="7628998" y="3999785"/>
              <a:ext cx="15892" cy="18786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61" name="直接连接符 160"/>
            <p:cNvCxnSpPr/>
            <p:nvPr/>
          </p:nvCxnSpPr>
          <p:spPr>
            <a:xfrm>
              <a:off x="7807545" y="3918705"/>
              <a:ext cx="36467" cy="20901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62" name="直接连接符 161"/>
            <p:cNvCxnSpPr/>
            <p:nvPr/>
          </p:nvCxnSpPr>
          <p:spPr>
            <a:xfrm>
              <a:off x="7958327" y="3859367"/>
              <a:ext cx="8808" cy="173219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63" name="直接连接符 162"/>
            <p:cNvCxnSpPr/>
            <p:nvPr/>
          </p:nvCxnSpPr>
          <p:spPr>
            <a:xfrm>
              <a:off x="8078270" y="3797528"/>
              <a:ext cx="35256" cy="15256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/>
          <a:srcRect t="13445" r="7488"/>
          <a:stretch>
            <a:fillRect/>
          </a:stretch>
        </p:blipFill>
        <p:spPr>
          <a:xfrm>
            <a:off x="627691" y="1677267"/>
            <a:ext cx="2002193" cy="1377981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3450548" y="2920729"/>
            <a:ext cx="628698" cy="275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rPr>
              <a:t>VGG16</a:t>
            </a: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39" name="立方体 38"/>
          <p:cNvSpPr/>
          <p:nvPr/>
        </p:nvSpPr>
        <p:spPr>
          <a:xfrm>
            <a:off x="4889471" y="2425888"/>
            <a:ext cx="254491" cy="494841"/>
          </a:xfrm>
          <a:prstGeom prst="cube">
            <a:avLst>
              <a:gd name="adj" fmla="val 53703"/>
            </a:avLst>
          </a:prstGeom>
          <a:solidFill>
            <a:srgbClr val="FFFFFF"/>
          </a:solidFill>
          <a:ln w="25400" cap="flat">
            <a:solidFill>
              <a:srgbClr val="5B9BD5"/>
            </a:solidFill>
            <a:prstDash val="solid"/>
            <a:round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40" name="圆角矩形 327"/>
          <p:cNvSpPr/>
          <p:nvPr/>
        </p:nvSpPr>
        <p:spPr>
          <a:xfrm>
            <a:off x="6239478" y="1590480"/>
            <a:ext cx="1163367" cy="1619154"/>
          </a:xfrm>
          <a:prstGeom prst="round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41" name="立方体 40"/>
          <p:cNvSpPr/>
          <p:nvPr/>
        </p:nvSpPr>
        <p:spPr>
          <a:xfrm>
            <a:off x="6359977" y="2222868"/>
            <a:ext cx="685033" cy="276482"/>
          </a:xfrm>
          <a:prstGeom prst="cube">
            <a:avLst>
              <a:gd name="adj" fmla="val 60879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sp>
        <p:nvSpPr>
          <p:cNvPr id="42" name="立方体 41"/>
          <p:cNvSpPr/>
          <p:nvPr/>
        </p:nvSpPr>
        <p:spPr>
          <a:xfrm>
            <a:off x="6364783" y="1744872"/>
            <a:ext cx="953268" cy="413524"/>
          </a:xfrm>
          <a:prstGeom prst="cube">
            <a:avLst>
              <a:gd name="adj" fmla="val 60879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 flipH="1" flipV="1">
            <a:off x="6651473" y="2490133"/>
            <a:ext cx="6297" cy="200153"/>
          </a:xfrm>
          <a:prstGeom prst="straightConnector1">
            <a:avLst/>
          </a:prstGeom>
          <a:noFill/>
          <a:ln w="25400" cap="flat">
            <a:solidFill>
              <a:srgbClr val="5B9BD5"/>
            </a:solidFill>
            <a:prstDash val="sysDot"/>
            <a:round/>
            <a:headEnd type="triangle"/>
            <a:tailEnd type="triangle"/>
          </a:ln>
          <a:effectLst/>
        </p:spPr>
      </p:cxnSp>
      <p:sp>
        <p:nvSpPr>
          <p:cNvPr id="44" name="立方体 43"/>
          <p:cNvSpPr/>
          <p:nvPr/>
        </p:nvSpPr>
        <p:spPr>
          <a:xfrm>
            <a:off x="6371759" y="2699154"/>
            <a:ext cx="503296" cy="171954"/>
          </a:xfrm>
          <a:prstGeom prst="cube">
            <a:avLst>
              <a:gd name="adj" fmla="val 60879"/>
            </a:avLst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</a:endParaRPr>
          </a:p>
        </p:txBody>
      </p:sp>
      <p:cxnSp>
        <p:nvCxnSpPr>
          <p:cNvPr id="45" name="直接箭头连接符 44"/>
          <p:cNvCxnSpPr/>
          <p:nvPr/>
        </p:nvCxnSpPr>
        <p:spPr>
          <a:xfrm>
            <a:off x="4362327" y="2092892"/>
            <a:ext cx="1884552" cy="1062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dashDot"/>
            <a:miter lim="800000"/>
            <a:tailEnd type="triangle"/>
          </a:ln>
          <a:effectLst/>
        </p:spPr>
      </p:cxnSp>
      <p:cxnSp>
        <p:nvCxnSpPr>
          <p:cNvPr id="46" name="直接箭头连接符 45"/>
          <p:cNvCxnSpPr/>
          <p:nvPr/>
        </p:nvCxnSpPr>
        <p:spPr>
          <a:xfrm flipV="1">
            <a:off x="4550275" y="2356041"/>
            <a:ext cx="1689202" cy="1646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dashDot"/>
            <a:miter lim="800000"/>
            <a:tailEnd type="triangle"/>
          </a:ln>
          <a:effectLst/>
        </p:spPr>
      </p:cxnSp>
      <p:cxnSp>
        <p:nvCxnSpPr>
          <p:cNvPr id="47" name="直接箭头连接符 46"/>
          <p:cNvCxnSpPr/>
          <p:nvPr/>
        </p:nvCxnSpPr>
        <p:spPr>
          <a:xfrm flipV="1">
            <a:off x="5152625" y="2743587"/>
            <a:ext cx="1086853" cy="11559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dashDot"/>
            <a:miter lim="800000"/>
            <a:tailEnd type="triangle"/>
          </a:ln>
          <a:effectLst/>
        </p:spPr>
      </p:cxnSp>
      <p:grpSp>
        <p:nvGrpSpPr>
          <p:cNvPr id="172" name="组合 171"/>
          <p:cNvGrpSpPr/>
          <p:nvPr/>
        </p:nvGrpSpPr>
        <p:grpSpPr>
          <a:xfrm>
            <a:off x="621855" y="3971226"/>
            <a:ext cx="2797789" cy="1662483"/>
            <a:chOff x="591678" y="3587178"/>
            <a:chExt cx="2797789" cy="1662483"/>
          </a:xfrm>
        </p:grpSpPr>
        <p:sp>
          <p:nvSpPr>
            <p:cNvPr id="30" name="文本框 29"/>
            <p:cNvSpPr txBox="1"/>
            <p:nvPr/>
          </p:nvSpPr>
          <p:spPr>
            <a:xfrm>
              <a:off x="1214564" y="4973906"/>
              <a:ext cx="780018" cy="275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Detections</a:t>
              </a: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91678" y="3587178"/>
              <a:ext cx="2017845" cy="1377981"/>
              <a:chOff x="1411691" y="3297303"/>
              <a:chExt cx="2481853" cy="1624077"/>
            </a:xfrm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 rotWithShape="1">
              <a:blip r:embed="rId1"/>
              <a:srcRect t="13445" r="7488"/>
              <a:stretch>
                <a:fillRect/>
              </a:stretch>
            </p:blipFill>
            <p:spPr>
              <a:xfrm>
                <a:off x="1430943" y="3297303"/>
                <a:ext cx="2462601" cy="1624077"/>
              </a:xfrm>
              <a:prstGeom prst="rect">
                <a:avLst/>
              </a:prstGeom>
            </p:spPr>
          </p:pic>
          <p:cxnSp>
            <p:nvCxnSpPr>
              <p:cNvPr id="53" name="直接连接符 52"/>
              <p:cNvCxnSpPr/>
              <p:nvPr/>
            </p:nvCxnSpPr>
            <p:spPr>
              <a:xfrm>
                <a:off x="1411691" y="3747987"/>
                <a:ext cx="358920" cy="2143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直接连接符 53"/>
              <p:cNvCxnSpPr/>
              <p:nvPr/>
            </p:nvCxnSpPr>
            <p:spPr>
              <a:xfrm>
                <a:off x="1748948" y="3765954"/>
                <a:ext cx="358920" cy="2143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直接连接符 54"/>
              <p:cNvCxnSpPr/>
              <p:nvPr/>
            </p:nvCxnSpPr>
            <p:spPr>
              <a:xfrm flipV="1">
                <a:off x="2091544" y="3772555"/>
                <a:ext cx="349639" cy="20312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直接连接符 55"/>
              <p:cNvCxnSpPr/>
              <p:nvPr/>
            </p:nvCxnSpPr>
            <p:spPr>
              <a:xfrm flipV="1">
                <a:off x="2437591" y="3736632"/>
                <a:ext cx="359333" cy="40487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直接连接符 56"/>
              <p:cNvCxnSpPr/>
              <p:nvPr/>
            </p:nvCxnSpPr>
            <p:spPr>
              <a:xfrm flipV="1">
                <a:off x="2781574" y="3672746"/>
                <a:ext cx="345073" cy="7280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直接连接符 57"/>
              <p:cNvCxnSpPr/>
              <p:nvPr/>
            </p:nvCxnSpPr>
            <p:spPr>
              <a:xfrm flipV="1">
                <a:off x="3113297" y="3573358"/>
                <a:ext cx="313148" cy="99388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3424154" y="3434099"/>
                <a:ext cx="288241" cy="149100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 flipV="1">
                <a:off x="3712395" y="3394264"/>
                <a:ext cx="87819" cy="3887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直接连接符 60"/>
              <p:cNvCxnSpPr/>
              <p:nvPr/>
            </p:nvCxnSpPr>
            <p:spPr>
              <a:xfrm>
                <a:off x="3807580" y="3385505"/>
                <a:ext cx="33324" cy="11951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3579909" y="3487165"/>
                <a:ext cx="272315" cy="24257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直接连接符 62"/>
              <p:cNvCxnSpPr/>
              <p:nvPr/>
            </p:nvCxnSpPr>
            <p:spPr>
              <a:xfrm flipH="1">
                <a:off x="3335379" y="3697090"/>
                <a:ext cx="285801" cy="142219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直接连接符 63"/>
              <p:cNvCxnSpPr/>
              <p:nvPr/>
            </p:nvCxnSpPr>
            <p:spPr>
              <a:xfrm flipH="1">
                <a:off x="3037509" y="3848436"/>
                <a:ext cx="295509" cy="101635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直接连接符 64"/>
              <p:cNvCxnSpPr/>
              <p:nvPr/>
            </p:nvCxnSpPr>
            <p:spPr>
              <a:xfrm flipH="1">
                <a:off x="2774659" y="3932646"/>
                <a:ext cx="304257" cy="74117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直接连接符 65"/>
              <p:cNvCxnSpPr/>
              <p:nvPr/>
            </p:nvCxnSpPr>
            <p:spPr>
              <a:xfrm flipH="1">
                <a:off x="2528644" y="4002800"/>
                <a:ext cx="281201" cy="30509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直接连接符 66"/>
              <p:cNvCxnSpPr/>
              <p:nvPr/>
            </p:nvCxnSpPr>
            <p:spPr>
              <a:xfrm flipH="1">
                <a:off x="2133573" y="4030834"/>
                <a:ext cx="406218" cy="1325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直接连接符 67"/>
              <p:cNvCxnSpPr/>
              <p:nvPr/>
            </p:nvCxnSpPr>
            <p:spPr>
              <a:xfrm flipH="1" flipV="1">
                <a:off x="1770611" y="4044085"/>
                <a:ext cx="378204" cy="7049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直接连接符 68"/>
              <p:cNvCxnSpPr/>
              <p:nvPr/>
            </p:nvCxnSpPr>
            <p:spPr>
              <a:xfrm flipH="1" flipV="1">
                <a:off x="1444042" y="4002800"/>
                <a:ext cx="373867" cy="44610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429789" y="3749040"/>
                <a:ext cx="35517" cy="267655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直接连接符 70"/>
              <p:cNvCxnSpPr>
                <a:endCxn id="52" idx="1"/>
              </p:cNvCxnSpPr>
              <p:nvPr/>
            </p:nvCxnSpPr>
            <p:spPr>
              <a:xfrm flipH="1">
                <a:off x="1430943" y="4101193"/>
                <a:ext cx="413490" cy="8149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直接连接符 71"/>
              <p:cNvCxnSpPr/>
              <p:nvPr/>
            </p:nvCxnSpPr>
            <p:spPr>
              <a:xfrm flipH="1" flipV="1">
                <a:off x="1792973" y="4101045"/>
                <a:ext cx="436943" cy="148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直接连接符 72"/>
              <p:cNvCxnSpPr/>
              <p:nvPr/>
            </p:nvCxnSpPr>
            <p:spPr>
              <a:xfrm flipH="1">
                <a:off x="2221197" y="4076917"/>
                <a:ext cx="448047" cy="2547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直接连接符 73"/>
              <p:cNvCxnSpPr/>
              <p:nvPr/>
            </p:nvCxnSpPr>
            <p:spPr>
              <a:xfrm flipH="1">
                <a:off x="2657083" y="3964215"/>
                <a:ext cx="467865" cy="116280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5" name="直接连接符 74"/>
              <p:cNvCxnSpPr/>
              <p:nvPr/>
            </p:nvCxnSpPr>
            <p:spPr>
              <a:xfrm flipH="1">
                <a:off x="3100410" y="3832793"/>
                <a:ext cx="396778" cy="15067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直接连接符 75"/>
              <p:cNvCxnSpPr/>
              <p:nvPr/>
            </p:nvCxnSpPr>
            <p:spPr>
              <a:xfrm flipH="1">
                <a:off x="3485233" y="3635531"/>
                <a:ext cx="322347" cy="192867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直接连接符 76"/>
              <p:cNvCxnSpPr/>
              <p:nvPr/>
            </p:nvCxnSpPr>
            <p:spPr>
              <a:xfrm>
                <a:off x="3818116" y="3631530"/>
                <a:ext cx="16156" cy="133250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直接连接符 77"/>
              <p:cNvCxnSpPr/>
              <p:nvPr/>
            </p:nvCxnSpPr>
            <p:spPr>
              <a:xfrm flipH="1">
                <a:off x="3554571" y="3754083"/>
                <a:ext cx="290239" cy="17406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直接连接符 78"/>
              <p:cNvCxnSpPr/>
              <p:nvPr/>
            </p:nvCxnSpPr>
            <p:spPr>
              <a:xfrm flipH="1">
                <a:off x="3281785" y="3934223"/>
                <a:ext cx="290827" cy="148106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直接连接符 79"/>
              <p:cNvCxnSpPr/>
              <p:nvPr/>
            </p:nvCxnSpPr>
            <p:spPr>
              <a:xfrm flipH="1">
                <a:off x="3035513" y="4069931"/>
                <a:ext cx="281596" cy="102832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直接连接符 80"/>
              <p:cNvCxnSpPr/>
              <p:nvPr/>
            </p:nvCxnSpPr>
            <p:spPr>
              <a:xfrm flipH="1">
                <a:off x="2705500" y="4172763"/>
                <a:ext cx="365414" cy="86227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直接连接符 81"/>
              <p:cNvCxnSpPr/>
              <p:nvPr/>
            </p:nvCxnSpPr>
            <p:spPr>
              <a:xfrm flipH="1">
                <a:off x="2336682" y="4258990"/>
                <a:ext cx="385816" cy="3997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2001310" y="4295332"/>
                <a:ext cx="372772" cy="3632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83"/>
              <p:cNvCxnSpPr/>
              <p:nvPr/>
            </p:nvCxnSpPr>
            <p:spPr>
              <a:xfrm flipH="1" flipV="1">
                <a:off x="1652894" y="4262820"/>
                <a:ext cx="409573" cy="3614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直接连接符 84"/>
              <p:cNvCxnSpPr/>
              <p:nvPr/>
            </p:nvCxnSpPr>
            <p:spPr>
              <a:xfrm flipH="1" flipV="1">
                <a:off x="1464832" y="4215876"/>
                <a:ext cx="197302" cy="61924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6" name="直接连接符 85"/>
              <p:cNvCxnSpPr>
                <a:stCxn id="52" idx="1"/>
              </p:cNvCxnSpPr>
              <p:nvPr/>
            </p:nvCxnSpPr>
            <p:spPr>
              <a:xfrm>
                <a:off x="1430943" y="4109342"/>
                <a:ext cx="60638" cy="106533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9" name="直接箭头连接符 48"/>
            <p:cNvCxnSpPr/>
            <p:nvPr/>
          </p:nvCxnSpPr>
          <p:spPr>
            <a:xfrm flipH="1">
              <a:off x="2618387" y="4265349"/>
              <a:ext cx="726486" cy="7558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文本框 49"/>
            <p:cNvSpPr txBox="1"/>
            <p:nvPr/>
          </p:nvSpPr>
          <p:spPr>
            <a:xfrm>
              <a:off x="2644715" y="4010453"/>
              <a:ext cx="744752" cy="49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  </a:t>
              </a:r>
              <a:r>
                <a:rPr lang="en-US" altLang="zh-CN" sz="1200" b="1">
                  <a:solidFill>
                    <a:prstClr val="black"/>
                  </a:solidFill>
                  <a:latin typeface="Calibri" panose="020F0502020204030204"/>
                  <a:ea typeface="等线" panose="02010600030101010101" charset="-122"/>
                </a:rPr>
                <a:t>P</a:t>
              </a:r>
              <a:r>
                <a:rPr kumimoji="0" lang="en-US" altLang="zh-CN" sz="1200" b="1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olygon</a:t>
              </a:r>
              <a:endParaRPr kumimoji="0" lang="en-US" altLang="zh-CN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extraction</a:t>
              </a: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3374444" y="3971226"/>
            <a:ext cx="2861658" cy="1671293"/>
            <a:chOff x="3344267" y="3587178"/>
            <a:chExt cx="2861658" cy="1671293"/>
          </a:xfrm>
        </p:grpSpPr>
        <p:sp>
          <p:nvSpPr>
            <p:cNvPr id="31" name="文本框 30"/>
            <p:cNvSpPr txBox="1"/>
            <p:nvPr/>
          </p:nvSpPr>
          <p:spPr>
            <a:xfrm>
              <a:off x="3624406" y="4982716"/>
              <a:ext cx="1486941" cy="275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rPr>
                <a:t>Grouped components</a:t>
              </a: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344267" y="3587178"/>
              <a:ext cx="2015153" cy="1377982"/>
              <a:chOff x="1546169" y="1338348"/>
              <a:chExt cx="6758076" cy="3554795"/>
            </a:xfrm>
          </p:grpSpPr>
          <p:pic>
            <p:nvPicPr>
              <p:cNvPr id="87" name="图片 86"/>
              <p:cNvPicPr>
                <a:picLocks noChangeAspect="1"/>
              </p:cNvPicPr>
              <p:nvPr/>
            </p:nvPicPr>
            <p:blipFill rotWithShape="1">
              <a:blip r:embed="rId1"/>
              <a:srcRect t="13445" r="7488"/>
              <a:stretch>
                <a:fillRect/>
              </a:stretch>
            </p:blipFill>
            <p:spPr>
              <a:xfrm>
                <a:off x="1546169" y="1338348"/>
                <a:ext cx="6758076" cy="3554795"/>
              </a:xfrm>
              <a:prstGeom prst="rect">
                <a:avLst/>
              </a:prstGeom>
            </p:spPr>
          </p:pic>
          <p:sp>
            <p:nvSpPr>
              <p:cNvPr id="88" name="矩形 87"/>
              <p:cNvSpPr/>
              <p:nvPr/>
            </p:nvSpPr>
            <p:spPr>
              <a:xfrm>
                <a:off x="1546169" y="2367084"/>
                <a:ext cx="771525" cy="600075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2231969" y="2433760"/>
                <a:ext cx="744722" cy="54359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2890513" y="2433757"/>
                <a:ext cx="745175" cy="543602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3567896" y="2426424"/>
                <a:ext cx="635275" cy="550935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2" name="矩形 91"/>
              <p:cNvSpPr/>
              <p:nvPr/>
            </p:nvSpPr>
            <p:spPr>
              <a:xfrm rot="21166896">
                <a:off x="4797082" y="2318910"/>
                <a:ext cx="801116" cy="55826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 rot="21166896">
                <a:off x="5424834" y="2250386"/>
                <a:ext cx="740606" cy="55826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 rot="21015917">
                <a:off x="6093843" y="2136153"/>
                <a:ext cx="645533" cy="53855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 rot="20601645">
                <a:off x="6671625" y="2003325"/>
                <a:ext cx="645533" cy="451897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 rot="20601645">
                <a:off x="7210302" y="1862459"/>
                <a:ext cx="530655" cy="42855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 rot="19655134">
                <a:off x="7636623" y="1658905"/>
                <a:ext cx="579487" cy="42855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 rot="21315647">
                <a:off x="4175590" y="2417139"/>
                <a:ext cx="657504" cy="552889"/>
              </a:xfrm>
              <a:prstGeom prst="rect">
                <a:avLst/>
              </a:prstGeom>
              <a:noFill/>
              <a:ln w="190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1607497" y="3062608"/>
                <a:ext cx="573947" cy="314127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 rot="449724">
                <a:off x="2110243" y="3123919"/>
                <a:ext cx="803069" cy="296955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 rot="21436267">
                <a:off x="2881461" y="3091993"/>
                <a:ext cx="744331" cy="362480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 rot="21436267">
                <a:off x="3556292" y="3059686"/>
                <a:ext cx="658482" cy="393866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 rot="21436267">
                <a:off x="4162876" y="3040800"/>
                <a:ext cx="658482" cy="393866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 rot="21241442">
                <a:off x="4773748" y="2994927"/>
                <a:ext cx="658482" cy="393866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5" name="矩形 104"/>
              <p:cNvSpPr/>
              <p:nvPr/>
            </p:nvSpPr>
            <p:spPr>
              <a:xfrm rot="21001253">
                <a:off x="5382096" y="2910362"/>
                <a:ext cx="746486" cy="393866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6" name="矩形 105"/>
              <p:cNvSpPr/>
              <p:nvPr/>
            </p:nvSpPr>
            <p:spPr>
              <a:xfrm rot="20690166">
                <a:off x="6067829" y="2758401"/>
                <a:ext cx="746486" cy="393866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 rot="20316082">
                <a:off x="6751343" y="2584424"/>
                <a:ext cx="691443" cy="374187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>
              <a:xfrm rot="20316082">
                <a:off x="7315566" y="2383920"/>
                <a:ext cx="522240" cy="317224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 rot="19837746">
                <a:off x="7773349" y="2184524"/>
                <a:ext cx="472333" cy="282182"/>
              </a:xfrm>
              <a:prstGeom prst="rect">
                <a:avLst/>
              </a:prstGeom>
              <a:noFill/>
              <a:ln w="190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</p:grpSp>
        <p:grpSp>
          <p:nvGrpSpPr>
            <p:cNvPr id="170" name="组合 169"/>
            <p:cNvGrpSpPr/>
            <p:nvPr/>
          </p:nvGrpSpPr>
          <p:grpSpPr>
            <a:xfrm>
              <a:off x="5360184" y="4029339"/>
              <a:ext cx="845741" cy="459594"/>
              <a:chOff x="5360184" y="4029339"/>
              <a:chExt cx="845741" cy="459594"/>
            </a:xfrm>
          </p:grpSpPr>
          <p:cxnSp>
            <p:nvCxnSpPr>
              <p:cNvPr id="48" name="直接箭头连接符 47"/>
              <p:cNvCxnSpPr/>
              <p:nvPr/>
            </p:nvCxnSpPr>
            <p:spPr>
              <a:xfrm flipH="1" flipV="1">
                <a:off x="5364700" y="4269128"/>
                <a:ext cx="774455" cy="7039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1" name="文本框 50"/>
              <p:cNvSpPr txBox="1"/>
              <p:nvPr/>
            </p:nvSpPr>
            <p:spPr>
              <a:xfrm>
                <a:off x="5360184" y="4029339"/>
                <a:ext cx="845741" cy="459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rot="0" spcFirstLastPara="1" vertOverflow="overflow" horzOverflow="overflow" vert="horz" wrap="non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b="1">
                    <a:solidFill>
                      <a:prstClr val="black"/>
                    </a:solidFill>
                    <a:latin typeface="Calibri" panose="020F0502020204030204"/>
                    <a:ea typeface="等线" panose="02010600030101010101" charset="-122"/>
                  </a:rPr>
                  <a:t>C</a:t>
                </a:r>
                <a:r>
                  <a:rPr kumimoji="0" lang="en-US" altLang="zh-CN" sz="1200" b="1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</a:rPr>
                  <a:t>omponent</a:t>
                </a:r>
                <a:endPara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charset="-122"/>
                  </a:rPr>
                  <a:t>grouping</a:t>
                </a:r>
                <a:endParaRPr kumimoji="0" lang="zh-CN" alt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charset="-122"/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555640" y="3613174"/>
            <a:ext cx="7814461" cy="2145019"/>
          </a:xfrm>
          <a:prstGeom prst="rect">
            <a:avLst/>
          </a:prstGeom>
          <a:noFill/>
          <a:ln w="6350" cap="flat" cmpd="sng" algn="ctr">
            <a:solidFill>
              <a:srgbClr val="70AD47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75" name="组合 174"/>
          <p:cNvGrpSpPr/>
          <p:nvPr/>
        </p:nvGrpSpPr>
        <p:grpSpPr>
          <a:xfrm>
            <a:off x="7172109" y="3573800"/>
            <a:ext cx="1250704" cy="392599"/>
            <a:chOff x="8084400" y="897159"/>
            <a:chExt cx="1408322" cy="392599"/>
          </a:xfrm>
        </p:grpSpPr>
        <p:cxnSp>
          <p:nvCxnSpPr>
            <p:cNvPr id="164" name="直接连接符 163"/>
            <p:cNvCxnSpPr/>
            <p:nvPr/>
          </p:nvCxnSpPr>
          <p:spPr>
            <a:xfrm>
              <a:off x="8084400" y="1041885"/>
              <a:ext cx="138960" cy="0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165" name="直接连接符 164"/>
            <p:cNvCxnSpPr/>
            <p:nvPr/>
          </p:nvCxnSpPr>
          <p:spPr>
            <a:xfrm>
              <a:off x="8084400" y="1182037"/>
              <a:ext cx="134453" cy="0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2" name="文本框 11"/>
            <p:cNvSpPr txBox="1"/>
            <p:nvPr/>
          </p:nvSpPr>
          <p:spPr>
            <a:xfrm>
              <a:off x="8266772" y="1043537"/>
              <a:ext cx="1225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latin typeface="Times New Roman" panose="02020603050405020304" charset="0"/>
                  <a:cs typeface="Times New Roman" panose="02020603050405020304" charset="0"/>
                </a:rPr>
                <a:t>Attractive links</a:t>
              </a:r>
              <a:endParaRPr lang="zh-CN" altLang="en-US" sz="1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6" name="文本框 165"/>
            <p:cNvSpPr txBox="1"/>
            <p:nvPr/>
          </p:nvSpPr>
          <p:spPr>
            <a:xfrm>
              <a:off x="8266772" y="897159"/>
              <a:ext cx="12259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latin typeface="Times New Roman" panose="02020603050405020304" charset="0"/>
                  <a:cs typeface="Times New Roman" panose="02020603050405020304" charset="0"/>
                </a:rPr>
                <a:t>Repulsive links</a:t>
              </a:r>
              <a:endParaRPr lang="zh-CN" altLang="en-US" sz="1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78"/>
          <p:cNvSpPr txBox="1"/>
          <p:nvPr/>
        </p:nvSpPr>
        <p:spPr>
          <a:xfrm>
            <a:off x="611505" y="1076960"/>
            <a:ext cx="8024494" cy="369328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>
              <a:defRPr sz="2000"/>
            </a:lvl1pPr>
          </a:lstStyle>
          <a:p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DAST1500 (dense and arbitrary shaped text dataset, 1000train+538test)</a:t>
            </a:r>
            <a:endParaRPr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直接连接符 17"/>
          <p:cNvSpPr/>
          <p:nvPr/>
        </p:nvSpPr>
        <p:spPr>
          <a:xfrm flipV="1">
            <a:off x="636319" y="3643648"/>
            <a:ext cx="7919086" cy="5717"/>
          </a:xfrm>
          <a:prstGeom prst="line">
            <a:avLst/>
          </a:prstGeom>
          <a:ln w="19050">
            <a:solidFill>
              <a:srgbClr val="5B9BD5"/>
            </a:solidFill>
            <a:prstDash val="sysDot"/>
          </a:ln>
        </p:spPr>
        <p:txBody>
          <a:bodyPr lIns="45718" tIns="45718" rIns="45718" bIns="45718"/>
          <a:lstStyle/>
          <a:p/>
        </p:txBody>
      </p:sp>
      <p:sp>
        <p:nvSpPr>
          <p:cNvPr id="8" name="文本框 7"/>
          <p:cNvSpPr txBox="1"/>
          <p:nvPr/>
        </p:nvSpPr>
        <p:spPr>
          <a:xfrm>
            <a:off x="636319" y="3798695"/>
            <a:ext cx="2849494" cy="3693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400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Detection results comparison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9837" y="1477065"/>
            <a:ext cx="6184325" cy="207619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11505" y="4347693"/>
            <a:ext cx="7877175" cy="1938913"/>
            <a:chOff x="1" y="3735547"/>
            <a:chExt cx="9143999" cy="2185559"/>
          </a:xfrm>
        </p:grpSpPr>
        <p:grpSp>
          <p:nvGrpSpPr>
            <p:cNvPr id="11" name="组合 10"/>
            <p:cNvGrpSpPr/>
            <p:nvPr/>
          </p:nvGrpSpPr>
          <p:grpSpPr>
            <a:xfrm>
              <a:off x="1" y="3735547"/>
              <a:ext cx="9143999" cy="1792941"/>
              <a:chOff x="1" y="3619006"/>
              <a:chExt cx="9143999" cy="179294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3630267"/>
                <a:ext cx="4571999" cy="1781421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0" y="3619006"/>
                <a:ext cx="4572000" cy="1792941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695730" y="5539490"/>
              <a:ext cx="914765" cy="38161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charset="0"/>
                  <a:cs typeface="Times New Roman" panose="02020603050405020304" charset="0"/>
                  <a:sym typeface="Times New Roman" panose="02020603050405020304"/>
                </a:rPr>
                <a:t>SegLink</a:t>
              </a: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839336" y="5528229"/>
              <a:ext cx="1335306" cy="38161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charset="0"/>
                  <a:cs typeface="Times New Roman" panose="02020603050405020304" charset="0"/>
                  <a:sym typeface="Times New Roman" panose="02020603050405020304"/>
                </a:rPr>
                <a:t>CTD+TLOC</a:t>
              </a: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84886" y="5518805"/>
              <a:ext cx="1048742" cy="38161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6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charset="0"/>
                  <a:cs typeface="Times New Roman" panose="02020603050405020304" charset="0"/>
                  <a:sym typeface="Times New Roman" panose="02020603050405020304"/>
                </a:rPr>
                <a:t>PixelLink</a:t>
              </a: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553313" y="5539490"/>
              <a:ext cx="1104568" cy="38161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600" err="1">
                  <a:latin typeface="Times New Roman" panose="02020603050405020304" charset="0"/>
                  <a:cs typeface="Times New Roman" panose="02020603050405020304" charset="0"/>
                  <a:sym typeface="Times New Roman" panose="02020603050405020304"/>
                </a:rPr>
                <a:t>Seglink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  <a:sym typeface="Times New Roman" panose="02020603050405020304"/>
                </a:rPr>
                <a:t>++</a:t>
              </a: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cs typeface="Times New Roman" panose="02020603050405020304" charset="0"/>
                <a:sym typeface="Times New Roman" panose="02020603050405020304"/>
              </a:endParaRPr>
            </a:p>
          </p:txBody>
        </p:sp>
      </p:grpSp>
      <p:sp>
        <p:nvSpPr>
          <p:cNvPr id="18" name="标题 1"/>
          <p:cNvSpPr txBox="1">
            <a:spLocks noGrp="1"/>
          </p:cNvSpPr>
          <p:nvPr>
            <p:ph type="title"/>
          </p:nvPr>
        </p:nvSpPr>
        <p:spPr>
          <a:xfrm>
            <a:off x="548752" y="169331"/>
            <a:ext cx="7504112" cy="81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pPr>
              <a:defRPr>
                <a:effectLst/>
              </a:defRPr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SegLink++: Detecting dense and arbitrary shaped scene text by instance-aware component grouping, PR2019.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 noGrp="1"/>
          </p:cNvSpPr>
          <p:nvPr>
            <p:ph type="title"/>
          </p:nvPr>
        </p:nvSpPr>
        <p:spPr>
          <a:xfrm>
            <a:off x="548752" y="126659"/>
            <a:ext cx="7504112" cy="81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pPr>
              <a:defRPr>
                <a:effectLst/>
              </a:defRPr>
            </a:pPr>
            <a:r>
              <a:rPr lang="en-US" altLang="zh-CN" sz="240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SegLink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++: Detecting dense and arbitrary shaped scene text by instance-aware component grouping, PR2019.</a:t>
            </a:r>
            <a:endParaRPr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848491" y="3303827"/>
            <a:ext cx="344701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Example of Detection Results</a:t>
            </a:r>
            <a:endParaRPr lang="en-US" altLang="zh-CN">
              <a:latin typeface="Times New Roman" panose="02020603050405020304" charset="0"/>
            </a:endParaRPr>
          </a:p>
        </p:txBody>
      </p:sp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3162631" y="1068802"/>
            <a:ext cx="2818732" cy="3784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Results on DAST1500</a:t>
            </a:r>
            <a:endParaRPr lang="en-US" altLang="zh-CN">
              <a:latin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89" y="3687274"/>
            <a:ext cx="8296509" cy="214103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81305" y="1571686"/>
          <a:ext cx="7181384" cy="1483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76293"/>
                <a:gridCol w="1137424"/>
                <a:gridCol w="1527859"/>
                <a:gridCol w="1839808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Methods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Precision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Recall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F-measure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SegLink</a:t>
                      </a:r>
                      <a:r>
                        <a:rPr lang="en-US" altLang="zh-CN" sz="1600" b="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(CVPR 2017)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66.0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64.7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65.3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PixelLink</a:t>
                      </a:r>
                      <a:r>
                        <a:rPr lang="en-US" altLang="zh-CN" sz="1600" b="0" baseline="30000">
                          <a:latin typeface="Times New Roman" panose="02020603050405020304" charset="0"/>
                          <a:sym typeface="+mn-ea"/>
                        </a:rPr>
                        <a:t>[2]</a:t>
                      </a: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(AAAI 2018)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74.5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75.0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74.7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SegLink++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79.6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79.2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79.4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矩形 6"/>
          <p:cNvSpPr/>
          <p:nvPr/>
        </p:nvSpPr>
        <p:spPr>
          <a:xfrm>
            <a:off x="179408" y="5856540"/>
            <a:ext cx="8785182" cy="46786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127589" y="5856540"/>
            <a:ext cx="88888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Shi B et al. Detecting oriented text in natural images by linking segments. CVPR 2017.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[2]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Deng D et al. Pixellink: Detecting scene text via instance segmentation. AAAI 2018.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36269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</a:rPr>
              <a:t>Background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  <a:sym typeface="+mn-ea"/>
              </a:rPr>
              <a:t>Our Works</a:t>
            </a:r>
            <a:endParaRPr lang="en-US" altLang="zh-CN" sz="2400" b="1"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detection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 b="1">
                <a:latin typeface="Times New Roman" panose="02020603050405020304" charset="0"/>
                <a:sym typeface="+mn-ea"/>
              </a:rPr>
              <a:t>Irregular text recognition</a:t>
            </a:r>
            <a:endParaRPr lang="en-US" altLang="zh-CN" sz="2000" b="1"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spotting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Current Issues</a:t>
            </a:r>
            <a:endParaRPr lang="en-US" altLang="zh-CN" sz="2400" b="1"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3069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  <a:ea typeface="+mn-ea"/>
              </a:rPr>
              <a:t>Background</a:t>
            </a:r>
            <a:endParaRPr lang="en-US" altLang="zh-CN" sz="2400" b="1">
              <a:latin typeface="Times New Roman" panose="02020603050405020304" charset="0"/>
              <a:ea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Our Works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Current Issues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770731" y="1305589"/>
            <a:ext cx="762635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latin typeface="Times New Roman" panose="02020603050405020304" charset="0"/>
              </a:rPr>
              <a:t>STN</a:t>
            </a:r>
            <a:r>
              <a:rPr lang="en-US" altLang="zh-CN" sz="2400" b="1">
                <a:latin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</a:rPr>
              <a:t>(Spatial Transform Network)</a:t>
            </a:r>
            <a:r>
              <a:rPr lang="en-US" altLang="zh-CN" sz="2400" b="1" baseline="30000">
                <a:latin typeface="Times New Roman" panose="02020603050405020304" charset="0"/>
                <a:sym typeface="+mn-ea"/>
              </a:rPr>
              <a:t>[1] </a:t>
            </a:r>
            <a:r>
              <a:rPr lang="en-US" altLang="en-US" sz="2400" b="1">
                <a:latin typeface="Times New Roman" panose="02020603050405020304" charset="0"/>
                <a:sym typeface="+mn-ea"/>
              </a:rPr>
              <a:t>for </a:t>
            </a:r>
            <a:r>
              <a:rPr lang="en-US" altLang="en-US" sz="2400" b="1">
                <a:latin typeface="Times New Roman" panose="02020603050405020304" charset="0"/>
              </a:rPr>
              <a:t>Text Rectification</a:t>
            </a:r>
            <a:endParaRPr lang="en-US" altLang="en-US" sz="2400" b="1">
              <a:latin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 bwMode="auto">
          <a:xfrm>
            <a:off x="2082800" y="2693988"/>
            <a:ext cx="1874838" cy="830262"/>
            <a:chOff x="9818077" y="4033276"/>
            <a:chExt cx="1874838" cy="830262"/>
          </a:xfrm>
        </p:grpSpPr>
        <p:sp>
          <p:nvSpPr>
            <p:cNvPr id="5" name="圆角矩形 10"/>
            <p:cNvSpPr/>
            <p:nvPr/>
          </p:nvSpPr>
          <p:spPr bwMode="auto">
            <a:xfrm>
              <a:off x="10068902" y="4071376"/>
              <a:ext cx="1373188" cy="77628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文本框 12"/>
            <p:cNvSpPr txBox="1">
              <a:spLocks noChangeArrowheads="1"/>
            </p:cNvSpPr>
            <p:nvPr/>
          </p:nvSpPr>
          <p:spPr bwMode="auto">
            <a:xfrm>
              <a:off x="9818077" y="4033276"/>
              <a:ext cx="1874838" cy="8302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C00000"/>
                  </a:solidFill>
                  <a:latin typeface="Times New Roman" panose="02020603050405020304" charset="0"/>
                </a:rPr>
                <a:t>Spatial </a:t>
              </a:r>
              <a:endParaRPr lang="en-US" altLang="zh-CN" sz="1600">
                <a:solidFill>
                  <a:srgbClr val="C00000"/>
                </a:solidFill>
                <a:latin typeface="Times New Roman" panose="02020603050405020304" charset="0"/>
              </a:endParaRPr>
            </a:p>
            <a:p>
              <a:pPr algn="ctr"/>
              <a:r>
                <a:rPr lang="en-US" altLang="zh-CN" sz="1600">
                  <a:solidFill>
                    <a:srgbClr val="C00000"/>
                  </a:solidFill>
                  <a:latin typeface="Times New Roman" panose="02020603050405020304" charset="0"/>
                </a:rPr>
                <a:t>Transformer Network (</a:t>
              </a:r>
              <a:r>
                <a:rPr lang="en-US" altLang="zh-CN" sz="1600" b="1">
                  <a:solidFill>
                    <a:srgbClr val="C00000"/>
                  </a:solidFill>
                  <a:latin typeface="Times New Roman" panose="02020603050405020304" charset="0"/>
                </a:rPr>
                <a:t>STN</a:t>
              </a:r>
              <a:r>
                <a:rPr lang="en-US" altLang="zh-CN" sz="1600">
                  <a:solidFill>
                    <a:srgbClr val="C00000"/>
                  </a:solidFill>
                  <a:latin typeface="Times New Roman" panose="02020603050405020304" charset="0"/>
                </a:rPr>
                <a:t>)</a:t>
              </a:r>
              <a:endParaRPr lang="en-US" altLang="zh-CN" sz="1600">
                <a:solidFill>
                  <a:srgbClr val="C000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1697038" y="2144713"/>
            <a:ext cx="1406525" cy="1428750"/>
            <a:chOff x="1338" y="3193"/>
            <a:chExt cx="2215" cy="224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450" y="3773"/>
              <a:ext cx="1988" cy="16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25"/>
            <p:cNvSpPr txBox="1">
              <a:spLocks noChangeArrowheads="1"/>
            </p:cNvSpPr>
            <p:nvPr/>
          </p:nvSpPr>
          <p:spPr bwMode="auto">
            <a:xfrm>
              <a:off x="1338" y="3193"/>
              <a:ext cx="2215" cy="5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</a:rPr>
                <a:t>Input Image</a:t>
              </a:r>
              <a:endParaRPr lang="en-US" altLang="zh-CN">
                <a:latin typeface="Times New Roman" panose="02020603050405020304" charset="0"/>
              </a:endParaRPr>
            </a:p>
          </p:txBody>
        </p:sp>
      </p:grp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6537325" y="2995613"/>
            <a:ext cx="11557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</a:rPr>
              <a:t>''</a:t>
            </a:r>
            <a:r>
              <a:rPr lang="en-US" altLang="zh-CN">
                <a:latin typeface="Times New Roman" panose="02020603050405020304" charset="0"/>
                <a:sym typeface="+mn-ea"/>
              </a:rPr>
              <a:t>MO</a:t>
            </a: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SZ</a:t>
            </a:r>
            <a:r>
              <a:rPr lang="en-US" altLang="zh-CN">
                <a:latin typeface="Times New Roman" panose="02020603050405020304" charset="0"/>
              </a:rPr>
              <a:t>''</a:t>
            </a:r>
            <a:endParaRPr lang="en-US" altLang="zh-CN">
              <a:latin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3149600" y="2697163"/>
            <a:ext cx="3454400" cy="830262"/>
            <a:chOff x="5460" y="3343"/>
            <a:chExt cx="5441" cy="1307"/>
          </a:xfrm>
        </p:grpSpPr>
        <p:sp>
          <p:nvSpPr>
            <p:cNvPr id="13" name="圆角矩形 18"/>
            <p:cNvSpPr/>
            <p:nvPr/>
          </p:nvSpPr>
          <p:spPr>
            <a:xfrm>
              <a:off x="8063" y="3385"/>
              <a:ext cx="2160" cy="122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文本框 19"/>
            <p:cNvSpPr txBox="1">
              <a:spLocks noChangeArrowheads="1"/>
            </p:cNvSpPr>
            <p:nvPr/>
          </p:nvSpPr>
          <p:spPr bwMode="auto">
            <a:xfrm>
              <a:off x="7668" y="3343"/>
              <a:ext cx="2952" cy="13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600">
                  <a:latin typeface="Times New Roman" panose="02020603050405020304" charset="0"/>
                </a:rPr>
                <a:t>Sequence </a:t>
              </a:r>
              <a:endParaRPr lang="en-US" altLang="zh-CN" sz="1600">
                <a:latin typeface="Times New Roman" panose="02020603050405020304" charset="0"/>
              </a:endParaRPr>
            </a:p>
            <a:p>
              <a:pPr algn="ctr"/>
              <a:r>
                <a:rPr lang="en-US" altLang="zh-CN" sz="1600">
                  <a:latin typeface="Times New Roman" panose="02020603050405020304" charset="0"/>
                </a:rPr>
                <a:t>Recognition Network (</a:t>
              </a:r>
              <a:r>
                <a:rPr lang="en-US" altLang="zh-CN" sz="1600" b="1">
                  <a:latin typeface="Times New Roman" panose="02020603050405020304" charset="0"/>
                </a:rPr>
                <a:t>SRN</a:t>
              </a:r>
              <a:r>
                <a:rPr lang="en-US" altLang="zh-CN" sz="1600">
                  <a:latin typeface="Times New Roman" panose="02020603050405020304" charset="0"/>
                </a:rPr>
                <a:t>)</a:t>
              </a:r>
              <a:endParaRPr lang="en-US" altLang="zh-CN" sz="1600">
                <a:latin typeface="Times New Roman" panose="02020603050405020304" charset="0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V="1">
              <a:off x="10223" y="3995"/>
              <a:ext cx="678" cy="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V="1">
              <a:off x="10223" y="4250"/>
              <a:ext cx="678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5460" y="3998"/>
              <a:ext cx="260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5460" y="4250"/>
              <a:ext cx="260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接箭头连接符 18"/>
          <p:cNvCxnSpPr/>
          <p:nvPr/>
        </p:nvCxnSpPr>
        <p:spPr>
          <a:xfrm flipV="1">
            <a:off x="1828800" y="3146425"/>
            <a:ext cx="430213" cy="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78263" y="2624138"/>
            <a:ext cx="1444625" cy="428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3695700" y="2255838"/>
            <a:ext cx="1811338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</a:rPr>
              <a:t>Rectified Image</a:t>
            </a:r>
            <a:endParaRPr lang="en-US" altLang="zh-CN">
              <a:latin typeface="Times New Roman" panose="02020603050405020304" charset="0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7116763" y="2981325"/>
            <a:ext cx="11557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</a:rPr>
              <a:t>''MOON''</a:t>
            </a:r>
            <a:endParaRPr lang="en-US" altLang="zh-CN">
              <a:latin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6788" y="3929063"/>
            <a:ext cx="6770687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>
                <a:latin typeface="Times New Roman" panose="02020603050405020304" charset="0"/>
                <a:ea typeface="+mn-ea"/>
              </a:rPr>
              <a:t>An end-to-end trainable network</a:t>
            </a:r>
            <a:endParaRPr lang="en-US" altLang="zh-CN">
              <a:latin typeface="Times New Roman" panose="02020603050405020304" charset="0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endParaRPr lang="en-US" altLang="zh-CN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+mn-ea"/>
              </a:rPr>
              <a:t>STN</a:t>
            </a: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ea typeface="+mn-ea"/>
              </a:rPr>
              <a:t>: rectifies images with spatial transformation</a:t>
            </a:r>
            <a:endParaRPr lang="en-US" altLang="zh-CN">
              <a:solidFill>
                <a:srgbClr val="C00000"/>
              </a:solidFill>
              <a:latin typeface="Times New Roman" panose="02020603050405020304" charset="0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>
              <a:latin typeface="Times New Roman" panose="02020603050405020304" charset="0"/>
              <a:ea typeface="+mn-ea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b="1">
                <a:latin typeface="Times New Roman" panose="02020603050405020304" charset="0"/>
                <a:ea typeface="+mn-ea"/>
              </a:rPr>
              <a:t>SRN</a:t>
            </a:r>
            <a:r>
              <a:rPr lang="en-US" altLang="zh-CN">
                <a:latin typeface="Times New Roman" panose="02020603050405020304" charset="0"/>
                <a:ea typeface="+mn-ea"/>
              </a:rPr>
              <a:t>: a</a:t>
            </a:r>
            <a:r>
              <a:rPr lang="en-US" altLang="zh-CN">
                <a:latin typeface="Times New Roman" panose="02020603050405020304" charset="0"/>
                <a:ea typeface="+mn-ea"/>
                <a:sym typeface="+mn-ea"/>
              </a:rPr>
              <a:t>n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ea typeface="+mn-ea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ea typeface="+mn-ea"/>
                <a:sym typeface="+mn-ea"/>
              </a:rPr>
              <a:t>attention-based encoder-decoder framework</a:t>
            </a:r>
            <a:endParaRPr lang="en-US" altLang="zh-CN">
              <a:latin typeface="Times New Roman" panose="02020603050405020304" charset="0"/>
              <a:ea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4013" y="5975350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文本框 29"/>
          <p:cNvSpPr txBox="1">
            <a:spLocks noChangeArrowheads="1"/>
          </p:cNvSpPr>
          <p:nvPr/>
        </p:nvSpPr>
        <p:spPr bwMode="auto">
          <a:xfrm>
            <a:off x="401638" y="5975350"/>
            <a:ext cx="5926137" cy="290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1300">
                <a:latin typeface="Times New Roman" panose="02020603050405020304" charset="0"/>
              </a:rPr>
              <a:t>[1] Jaderberg M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et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al. Spatial transformer networks. NIPS,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2015.</a:t>
            </a:r>
            <a:endParaRPr lang="en-US" altLang="zh-CN" sz="1300">
              <a:latin typeface="Times New Roman" panose="0202060305040502030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5363" y="96722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ASTER: Attentional Scene Text Recognizer with Flexible Rectification. [Shi et al., TPAMI2019]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4.81481E-6 L -0.14184 0.003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6736 -3.7037E-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6198 0.0002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1831182" y="1069887"/>
            <a:ext cx="545941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Spatial Transformer Network (STN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16769" y="3363947"/>
            <a:ext cx="1262063" cy="1060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8" name="直接箭头连接符 27"/>
          <p:cNvCxnSpPr>
            <a:endCxn id="134" idx="2"/>
          </p:cNvCxnSpPr>
          <p:nvPr/>
        </p:nvCxnSpPr>
        <p:spPr>
          <a:xfrm>
            <a:off x="2078832" y="3894172"/>
            <a:ext cx="3436937" cy="158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1448594" y="1898684"/>
            <a:ext cx="3175" cy="1473200"/>
          </a:xfrm>
          <a:prstGeom prst="straightConnector1">
            <a:avLst/>
          </a:prstGeom>
          <a:ln w="222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1448594" y="1912972"/>
            <a:ext cx="514350" cy="317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10"/>
          <p:cNvSpPr/>
          <p:nvPr/>
        </p:nvSpPr>
        <p:spPr>
          <a:xfrm>
            <a:off x="1951832" y="1592297"/>
            <a:ext cx="1584325" cy="644525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文本框 11"/>
          <p:cNvSpPr txBox="1">
            <a:spLocks noChangeArrowheads="1"/>
          </p:cNvSpPr>
          <p:nvPr/>
        </p:nvSpPr>
        <p:spPr bwMode="auto">
          <a:xfrm>
            <a:off x="2055019" y="1592297"/>
            <a:ext cx="1379538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>
                <a:latin typeface="Times New Roman" panose="02020603050405020304" charset="0"/>
              </a:rPr>
              <a:t>Localization Network</a:t>
            </a:r>
            <a:endParaRPr lang="en-US" altLang="zh-CN">
              <a:latin typeface="Times New Roman" panose="02020603050405020304" charset="0"/>
            </a:endParaRPr>
          </a:p>
        </p:txBody>
      </p:sp>
      <p:cxnSp>
        <p:nvCxnSpPr>
          <p:cNvPr id="33" name="直接箭头连接符 32"/>
          <p:cNvCxnSpPr>
            <a:stCxn id="31" idx="3"/>
            <a:endCxn id="131" idx="1"/>
          </p:cNvCxnSpPr>
          <p:nvPr/>
        </p:nvCxnSpPr>
        <p:spPr>
          <a:xfrm flipV="1">
            <a:off x="3536157" y="1909797"/>
            <a:ext cx="1538287" cy="4762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131" idx="2"/>
            <a:endCxn id="134" idx="0"/>
          </p:cNvCxnSpPr>
          <p:nvPr/>
        </p:nvCxnSpPr>
        <p:spPr>
          <a:xfrm>
            <a:off x="5763419" y="2232059"/>
            <a:ext cx="0" cy="1416050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 bwMode="auto">
          <a:xfrm>
            <a:off x="5515769" y="3648109"/>
            <a:ext cx="495300" cy="495300"/>
            <a:chOff x="8844" y="6894"/>
            <a:chExt cx="780" cy="780"/>
          </a:xfrm>
        </p:grpSpPr>
        <p:sp>
          <p:nvSpPr>
            <p:cNvPr id="134" name="椭圆 133"/>
            <p:cNvSpPr/>
            <p:nvPr/>
          </p:nvSpPr>
          <p:spPr>
            <a:xfrm>
              <a:off x="8844" y="6894"/>
              <a:ext cx="780" cy="7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135" name="直接连接符 134"/>
            <p:cNvCxnSpPr>
              <a:stCxn id="134" idx="1"/>
              <a:endCxn id="134" idx="5"/>
            </p:cNvCxnSpPr>
            <p:nvPr/>
          </p:nvCxnSpPr>
          <p:spPr>
            <a:xfrm>
              <a:off x="8959" y="7009"/>
              <a:ext cx="550" cy="55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8947" y="7009"/>
              <a:ext cx="552" cy="55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6" name="直接箭头连接符 35"/>
          <p:cNvCxnSpPr/>
          <p:nvPr/>
        </p:nvCxnSpPr>
        <p:spPr>
          <a:xfrm>
            <a:off x="6011069" y="3895759"/>
            <a:ext cx="719138" cy="1588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18"/>
          <p:cNvSpPr txBox="1">
            <a:spLocks noChangeArrowheads="1"/>
          </p:cNvSpPr>
          <p:nvPr/>
        </p:nvSpPr>
        <p:spPr bwMode="auto">
          <a:xfrm>
            <a:off x="726282" y="4424397"/>
            <a:ext cx="1449387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>
                <a:latin typeface="Times New Roman" panose="02020603050405020304" charset="0"/>
              </a:rPr>
              <a:t>Input Image </a:t>
            </a:r>
            <a:r>
              <a:rPr lang="en-US" altLang="zh-CN" sz="1600" i="1">
                <a:latin typeface="Times New Roman" panose="02020603050405020304" charset="0"/>
              </a:rPr>
              <a:t>I</a:t>
            </a:r>
            <a:endParaRPr lang="en-US" altLang="zh-CN" sz="1600" i="1">
              <a:latin typeface="Times New Roman" panose="02020603050405020304" charset="0"/>
            </a:endParaRPr>
          </a:p>
        </p:txBody>
      </p:sp>
      <p:sp>
        <p:nvSpPr>
          <p:cNvPr id="38" name="文本框 22"/>
          <p:cNvSpPr txBox="1">
            <a:spLocks noChangeArrowheads="1"/>
          </p:cNvSpPr>
          <p:nvPr/>
        </p:nvSpPr>
        <p:spPr bwMode="auto">
          <a:xfrm>
            <a:off x="5033169" y="4159284"/>
            <a:ext cx="1447800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>
                <a:latin typeface="Times New Roman" panose="02020603050405020304" charset="0"/>
              </a:rPr>
              <a:t>Sampler </a:t>
            </a:r>
            <a:r>
              <a:rPr lang="en-US" altLang="zh-CN" sz="1600" i="1">
                <a:latin typeface="Times New Roman" panose="02020603050405020304" charset="0"/>
              </a:rPr>
              <a:t>V</a:t>
            </a:r>
            <a:endParaRPr lang="en-US" altLang="zh-CN" sz="1600" i="1">
              <a:latin typeface="Times New Roman" panose="02020603050405020304" charset="0"/>
            </a:endParaRPr>
          </a:p>
        </p:txBody>
      </p:sp>
      <p:grpSp>
        <p:nvGrpSpPr>
          <p:cNvPr id="39" name="组合 38"/>
          <p:cNvGrpSpPr/>
          <p:nvPr/>
        </p:nvGrpSpPr>
        <p:grpSpPr bwMode="auto">
          <a:xfrm>
            <a:off x="6517482" y="3641754"/>
            <a:ext cx="1890712" cy="855662"/>
            <a:chOff x="6529705" y="3905885"/>
            <a:chExt cx="1891030" cy="854710"/>
          </a:xfrm>
        </p:grpSpPr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6751992" y="3905885"/>
              <a:ext cx="1446455" cy="4281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3" name="文本框 23"/>
            <p:cNvSpPr txBox="1">
              <a:spLocks noChangeArrowheads="1"/>
            </p:cNvSpPr>
            <p:nvPr/>
          </p:nvSpPr>
          <p:spPr bwMode="auto">
            <a:xfrm>
              <a:off x="6529705" y="4423410"/>
              <a:ext cx="1891030" cy="33718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>
                  <a:latin typeface="Times New Roman" panose="02020603050405020304" charset="0"/>
                </a:rPr>
                <a:t>Rectified Image </a:t>
              </a:r>
              <a:r>
                <a:rPr lang="en-US" altLang="zh-CN" sz="1600" i="1">
                  <a:latin typeface="Times New Roman" panose="02020603050405020304" charset="0"/>
                </a:rPr>
                <a:t>I'</a:t>
              </a:r>
              <a:endParaRPr lang="en-US" altLang="zh-CN" sz="1600" i="1" baseline="30000">
                <a:latin typeface="Times New Roman" panose="02020603050405020304" charset="0"/>
              </a:endParaRPr>
            </a:p>
          </p:txBody>
        </p:sp>
      </p:grpSp>
      <p:sp>
        <p:nvSpPr>
          <p:cNvPr id="40" name="文本框 24"/>
          <p:cNvSpPr txBox="1">
            <a:spLocks noChangeArrowheads="1"/>
          </p:cNvSpPr>
          <p:nvPr/>
        </p:nvSpPr>
        <p:spPr bwMode="auto">
          <a:xfrm>
            <a:off x="5239544" y="2755934"/>
            <a:ext cx="51435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i="1">
                <a:latin typeface="Times New Roman" panose="02020603050405020304" charset="0"/>
              </a:rPr>
              <a:t>P</a:t>
            </a:r>
            <a:endParaRPr lang="en-US" altLang="zh-CN" i="1" baseline="30000">
              <a:latin typeface="Times New Roman" panose="02020603050405020304" charset="0"/>
            </a:endParaRPr>
          </a:p>
        </p:txBody>
      </p:sp>
      <p:grpSp>
        <p:nvGrpSpPr>
          <p:cNvPr id="41" name="组合 40"/>
          <p:cNvGrpSpPr/>
          <p:nvPr/>
        </p:nvGrpSpPr>
        <p:grpSpPr bwMode="auto">
          <a:xfrm>
            <a:off x="5071269" y="1587534"/>
            <a:ext cx="1382713" cy="644525"/>
            <a:chOff x="11368" y="2769"/>
            <a:chExt cx="2178" cy="1016"/>
          </a:xfrm>
        </p:grpSpPr>
        <p:sp>
          <p:nvSpPr>
            <p:cNvPr id="130" name="圆角矩形 25"/>
            <p:cNvSpPr/>
            <p:nvPr/>
          </p:nvSpPr>
          <p:spPr>
            <a:xfrm>
              <a:off x="11368" y="2769"/>
              <a:ext cx="2160" cy="101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1" name="文本框 26"/>
            <p:cNvSpPr txBox="1">
              <a:spLocks noChangeArrowheads="1"/>
            </p:cNvSpPr>
            <p:nvPr/>
          </p:nvSpPr>
          <p:spPr bwMode="auto">
            <a:xfrm>
              <a:off x="11372" y="2769"/>
              <a:ext cx="2174" cy="10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latin typeface="Times New Roman" panose="02020603050405020304" charset="0"/>
                  <a:sym typeface="+mn-ea"/>
                </a:rPr>
                <a:t>Grid</a:t>
              </a:r>
              <a:endParaRPr lang="en-US" altLang="zh-CN">
                <a:latin typeface="Times New Roman" panose="02020603050405020304" charset="0"/>
              </a:endParaRPr>
            </a:p>
            <a:p>
              <a:pPr algn="ctr"/>
              <a:r>
                <a:rPr lang="en-US" altLang="zh-CN">
                  <a:latin typeface="Times New Roman" panose="02020603050405020304" charset="0"/>
                  <a:sym typeface="+mn-ea"/>
                </a:rPr>
                <a:t>Generator</a:t>
              </a:r>
              <a:endParaRPr lang="en-US" altLang="zh-CN">
                <a:latin typeface="Times New Roman" panose="02020603050405020304" charset="0"/>
              </a:endParaRPr>
            </a:p>
          </p:txBody>
        </p:sp>
      </p:grpSp>
      <p:cxnSp>
        <p:nvCxnSpPr>
          <p:cNvPr id="42" name="直接箭头连接符 41"/>
          <p:cNvCxnSpPr>
            <a:stCxn id="134" idx="7"/>
          </p:cNvCxnSpPr>
          <p:nvPr/>
        </p:nvCxnSpPr>
        <p:spPr>
          <a:xfrm>
            <a:off x="5939632" y="3719547"/>
            <a:ext cx="828675" cy="158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5939632" y="2232059"/>
            <a:ext cx="7937" cy="1482725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V="1">
            <a:off x="3529807" y="1744697"/>
            <a:ext cx="1516062" cy="7937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prstDash val="dash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7"/>
          <p:cNvSpPr txBox="1">
            <a:spLocks noChangeArrowheads="1"/>
          </p:cNvSpPr>
          <p:nvPr/>
        </p:nvSpPr>
        <p:spPr bwMode="auto">
          <a:xfrm>
            <a:off x="907257" y="4752882"/>
            <a:ext cx="72517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  <a:sym typeface="+mn-ea"/>
              </a:rPr>
              <a:t>Localization Network</a:t>
            </a:r>
            <a:r>
              <a:rPr lang="en-US" altLang="zh-CN">
                <a:latin typeface="Times New Roman" panose="02020603050405020304" charset="0"/>
                <a:sym typeface="+mn-ea"/>
              </a:rPr>
              <a:t>: A CNN that predicts the </a:t>
            </a:r>
            <a:r>
              <a:rPr lang="en-US" altLang="zh-CN" err="1">
                <a:latin typeface="Times New Roman" panose="02020603050405020304" charset="0"/>
                <a:sym typeface="+mn-ea"/>
              </a:rPr>
              <a:t>fiducial</a:t>
            </a:r>
            <a:r>
              <a:rPr lang="en-US" altLang="zh-CN">
                <a:latin typeface="Times New Roman" panose="02020603050405020304" charset="0"/>
                <a:sym typeface="+mn-ea"/>
              </a:rPr>
              <a:t> points.</a:t>
            </a:r>
            <a:endParaRPr lang="en-US" altLang="zh-CN">
              <a:latin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>
                <a:latin typeface="Times New Roman" panose="02020603050405020304" charset="0"/>
                <a:sym typeface="+mn-ea"/>
              </a:rPr>
              <a:t>Grid </a:t>
            </a:r>
            <a:r>
              <a:rPr lang="en-US" altLang="zh-CN" b="1">
                <a:latin typeface="Times New Roman" panose="02020603050405020304" charset="0"/>
                <a:sym typeface="+mn-ea"/>
              </a:rPr>
              <a:t>G</a:t>
            </a:r>
            <a:r>
              <a:rPr lang="zh-CN" altLang="en-US" b="1">
                <a:latin typeface="Times New Roman" panose="02020603050405020304" charset="0"/>
                <a:sym typeface="+mn-ea"/>
              </a:rPr>
              <a:t>enerator</a:t>
            </a:r>
            <a:r>
              <a:rPr lang="zh-CN" altLang="en-US">
                <a:latin typeface="Times New Roman" panose="02020603050405020304" charset="0"/>
                <a:sym typeface="+mn-ea"/>
              </a:rPr>
              <a:t>: Computes a Thin-Plate-Spline (TPS) transform, </a:t>
            </a:r>
            <a:r>
              <a:rPr lang="zh-CN" altLang="en-US" b="1">
                <a:latin typeface="Times New Roman" panose="02020603050405020304" charset="0"/>
                <a:sym typeface="+mn-ea"/>
              </a:rPr>
              <a:t>T</a:t>
            </a:r>
            <a:r>
              <a:rPr lang="zh-CN" altLang="en-US">
                <a:latin typeface="Times New Roman" panose="02020603050405020304" charset="0"/>
                <a:sym typeface="+mn-ea"/>
              </a:rPr>
              <a:t>, from the fiducial points </a:t>
            </a:r>
            <a:r>
              <a:rPr lang="en-US" altLang="zh-CN" i="1">
                <a:latin typeface="Times New Roman" panose="02020603050405020304" charset="0"/>
                <a:sym typeface="+mn-ea"/>
              </a:rPr>
              <a:t>C</a:t>
            </a:r>
            <a:r>
              <a:rPr lang="en-US" altLang="zh-CN">
                <a:latin typeface="Times New Roman" panose="02020603050405020304" charset="0"/>
                <a:sym typeface="+mn-ea"/>
              </a:rPr>
              <a:t>.</a:t>
            </a:r>
            <a:endParaRPr lang="en-US" altLang="zh-CN" sz="1000">
              <a:latin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</a:rPr>
              <a:t>Sampler</a:t>
            </a:r>
            <a:r>
              <a:rPr lang="en-US" altLang="zh-CN">
                <a:latin typeface="Times New Roman" panose="02020603050405020304" charset="0"/>
              </a:rPr>
              <a:t>: TPS-Transform input image </a:t>
            </a:r>
            <a:r>
              <a:rPr lang="en-US" altLang="zh-CN" i="1">
                <a:latin typeface="Times New Roman" panose="02020603050405020304" charset="0"/>
              </a:rPr>
              <a:t>I</a:t>
            </a:r>
            <a:r>
              <a:rPr lang="en-US" altLang="zh-CN">
                <a:latin typeface="Times New Roman" panose="02020603050405020304" charset="0"/>
              </a:rPr>
              <a:t> into rectified </a:t>
            </a:r>
            <a:r>
              <a:rPr lang="en-US" altLang="zh-CN" i="1">
                <a:latin typeface="Times New Roman" panose="02020603050405020304" charset="0"/>
              </a:rPr>
              <a:t>I'</a:t>
            </a:r>
            <a:r>
              <a:rPr lang="en-US" altLang="zh-CN">
                <a:latin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</a:endParaRPr>
          </a:p>
        </p:txBody>
      </p:sp>
      <p:sp>
        <p:nvSpPr>
          <p:cNvPr id="46" name="文本框 29"/>
          <p:cNvSpPr txBox="1">
            <a:spLocks noChangeArrowheads="1"/>
          </p:cNvSpPr>
          <p:nvPr/>
        </p:nvSpPr>
        <p:spPr bwMode="auto">
          <a:xfrm>
            <a:off x="418307" y="6040199"/>
            <a:ext cx="5926137" cy="290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00">
                <a:latin typeface="Times New Roman" panose="02020603050405020304" charset="0"/>
              </a:rPr>
              <a:t>[1] Jaderberg M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et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al. Spatial transformer networks. NIPS,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2015.</a:t>
            </a:r>
            <a:endParaRPr lang="en-US" altLang="zh-CN" sz="1300">
              <a:latin typeface="Times New Roman" panose="02020603050405020304" charset="0"/>
            </a:endParaRPr>
          </a:p>
        </p:txBody>
      </p:sp>
      <p:grpSp>
        <p:nvGrpSpPr>
          <p:cNvPr id="47" name="组合 46"/>
          <p:cNvGrpSpPr/>
          <p:nvPr/>
        </p:nvGrpSpPr>
        <p:grpSpPr bwMode="auto">
          <a:xfrm>
            <a:off x="3661569" y="1946309"/>
            <a:ext cx="1260475" cy="1152525"/>
            <a:chOff x="11954" y="2293"/>
            <a:chExt cx="1984" cy="1815"/>
          </a:xfrm>
        </p:grpSpPr>
        <p:sp>
          <p:nvSpPr>
            <p:cNvPr id="84" name="矩形 83"/>
            <p:cNvSpPr/>
            <p:nvPr/>
          </p:nvSpPr>
          <p:spPr>
            <a:xfrm>
              <a:off x="11954" y="2363"/>
              <a:ext cx="1944" cy="167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5" name="加号 84"/>
            <p:cNvSpPr/>
            <p:nvPr/>
          </p:nvSpPr>
          <p:spPr>
            <a:xfrm>
              <a:off x="11954" y="3376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6" name="加号 85"/>
            <p:cNvSpPr/>
            <p:nvPr/>
          </p:nvSpPr>
          <p:spPr>
            <a:xfrm>
              <a:off x="12184" y="3291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7" name="加号 86"/>
            <p:cNvSpPr/>
            <p:nvPr/>
          </p:nvSpPr>
          <p:spPr>
            <a:xfrm>
              <a:off x="12459" y="3176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8" name="加号 87"/>
            <p:cNvSpPr/>
            <p:nvPr/>
          </p:nvSpPr>
          <p:spPr>
            <a:xfrm>
              <a:off x="12666" y="305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9" name="加号 88"/>
            <p:cNvSpPr/>
            <p:nvPr/>
          </p:nvSpPr>
          <p:spPr>
            <a:xfrm>
              <a:off x="12879" y="290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0" name="加号 89"/>
            <p:cNvSpPr/>
            <p:nvPr/>
          </p:nvSpPr>
          <p:spPr>
            <a:xfrm>
              <a:off x="13086" y="2713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1" name="加号 90"/>
            <p:cNvSpPr/>
            <p:nvPr/>
          </p:nvSpPr>
          <p:spPr>
            <a:xfrm>
              <a:off x="13231" y="254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2" name="加号 91"/>
            <p:cNvSpPr/>
            <p:nvPr/>
          </p:nvSpPr>
          <p:spPr>
            <a:xfrm>
              <a:off x="13353" y="229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3" name="加号 92"/>
            <p:cNvSpPr/>
            <p:nvPr/>
          </p:nvSpPr>
          <p:spPr>
            <a:xfrm>
              <a:off x="13798" y="272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4" name="加号 93"/>
            <p:cNvSpPr/>
            <p:nvPr/>
          </p:nvSpPr>
          <p:spPr>
            <a:xfrm>
              <a:off x="13641" y="2988"/>
              <a:ext cx="142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5" name="加号 94"/>
            <p:cNvSpPr/>
            <p:nvPr/>
          </p:nvSpPr>
          <p:spPr>
            <a:xfrm>
              <a:off x="13456" y="3251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加号 95"/>
            <p:cNvSpPr/>
            <p:nvPr/>
          </p:nvSpPr>
          <p:spPr>
            <a:xfrm>
              <a:off x="13216" y="345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7" name="加号 96"/>
            <p:cNvSpPr/>
            <p:nvPr/>
          </p:nvSpPr>
          <p:spPr>
            <a:xfrm>
              <a:off x="12931" y="364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8" name="加号 97"/>
            <p:cNvSpPr/>
            <p:nvPr/>
          </p:nvSpPr>
          <p:spPr>
            <a:xfrm>
              <a:off x="12691" y="3766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9" name="加号 98"/>
            <p:cNvSpPr/>
            <p:nvPr/>
          </p:nvSpPr>
          <p:spPr>
            <a:xfrm>
              <a:off x="12409" y="386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0" name="加号 99"/>
            <p:cNvSpPr/>
            <p:nvPr/>
          </p:nvSpPr>
          <p:spPr>
            <a:xfrm>
              <a:off x="12131" y="3948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1" name="加号 100"/>
            <p:cNvSpPr/>
            <p:nvPr/>
          </p:nvSpPr>
          <p:spPr>
            <a:xfrm>
              <a:off x="11954" y="3386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加号 101"/>
            <p:cNvSpPr/>
            <p:nvPr/>
          </p:nvSpPr>
          <p:spPr>
            <a:xfrm>
              <a:off x="12184" y="3301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加号 102"/>
            <p:cNvSpPr/>
            <p:nvPr/>
          </p:nvSpPr>
          <p:spPr>
            <a:xfrm>
              <a:off x="12459" y="318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4" name="加号 103"/>
            <p:cNvSpPr/>
            <p:nvPr/>
          </p:nvSpPr>
          <p:spPr>
            <a:xfrm>
              <a:off x="12666" y="3066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5" name="加号 104"/>
            <p:cNvSpPr/>
            <p:nvPr/>
          </p:nvSpPr>
          <p:spPr>
            <a:xfrm>
              <a:off x="12879" y="2916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6" name="加号 105"/>
            <p:cNvSpPr/>
            <p:nvPr/>
          </p:nvSpPr>
          <p:spPr>
            <a:xfrm>
              <a:off x="13086" y="272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7" name="加号 106"/>
            <p:cNvSpPr/>
            <p:nvPr/>
          </p:nvSpPr>
          <p:spPr>
            <a:xfrm>
              <a:off x="13231" y="255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8" name="加号 107"/>
            <p:cNvSpPr/>
            <p:nvPr/>
          </p:nvSpPr>
          <p:spPr>
            <a:xfrm>
              <a:off x="13353" y="2303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9" name="加号 108"/>
            <p:cNvSpPr/>
            <p:nvPr/>
          </p:nvSpPr>
          <p:spPr>
            <a:xfrm>
              <a:off x="13798" y="2736"/>
              <a:ext cx="140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0" name="加号 109"/>
            <p:cNvSpPr/>
            <p:nvPr/>
          </p:nvSpPr>
          <p:spPr>
            <a:xfrm>
              <a:off x="13641" y="2998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1" name="加号 110"/>
            <p:cNvSpPr/>
            <p:nvPr/>
          </p:nvSpPr>
          <p:spPr>
            <a:xfrm>
              <a:off x="13456" y="3261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2" name="加号 111"/>
            <p:cNvSpPr/>
            <p:nvPr/>
          </p:nvSpPr>
          <p:spPr>
            <a:xfrm>
              <a:off x="13216" y="346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加号 112"/>
            <p:cNvSpPr/>
            <p:nvPr/>
          </p:nvSpPr>
          <p:spPr>
            <a:xfrm>
              <a:off x="12931" y="3653"/>
              <a:ext cx="142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4" name="加号 113"/>
            <p:cNvSpPr/>
            <p:nvPr/>
          </p:nvSpPr>
          <p:spPr>
            <a:xfrm>
              <a:off x="12691" y="3778"/>
              <a:ext cx="140" cy="148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5" name="加号 114"/>
            <p:cNvSpPr/>
            <p:nvPr/>
          </p:nvSpPr>
          <p:spPr>
            <a:xfrm>
              <a:off x="12409" y="3878"/>
              <a:ext cx="140" cy="150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6" name="加号 115"/>
            <p:cNvSpPr/>
            <p:nvPr/>
          </p:nvSpPr>
          <p:spPr>
            <a:xfrm>
              <a:off x="12131" y="3961"/>
              <a:ext cx="142" cy="147"/>
            </a:xfrm>
            <a:prstGeom prst="mathPlus">
              <a:avLst>
                <a:gd name="adj1" fmla="val 1666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cxnSp>
          <p:nvCxnSpPr>
            <p:cNvPr id="117" name="直接连接符 116"/>
            <p:cNvCxnSpPr>
              <a:stCxn id="84" idx="0"/>
              <a:endCxn id="84" idx="2"/>
            </p:cNvCxnSpPr>
            <p:nvPr/>
          </p:nvCxnSpPr>
          <p:spPr>
            <a:xfrm>
              <a:off x="12926" y="236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>
              <a:stCxn id="84" idx="1"/>
              <a:endCxn id="84" idx="3"/>
            </p:cNvCxnSpPr>
            <p:nvPr/>
          </p:nvCxnSpPr>
          <p:spPr>
            <a:xfrm>
              <a:off x="11954" y="3203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12691" y="236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12436" y="2368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12184" y="235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13711" y="2371"/>
              <a:ext cx="0" cy="1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>
              <a:off x="13456" y="2376"/>
              <a:ext cx="0" cy="1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>
              <a:off x="13203" y="2373"/>
              <a:ext cx="0" cy="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11956" y="3483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11954" y="3766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11956" y="2633"/>
              <a:ext cx="19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11954" y="2916"/>
              <a:ext cx="19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文本框 122"/>
            <p:cNvSpPr txBox="1">
              <a:spLocks noChangeArrowheads="1"/>
            </p:cNvSpPr>
            <p:nvPr/>
          </p:nvSpPr>
          <p:spPr bwMode="auto">
            <a:xfrm>
              <a:off x="12247" y="2497"/>
              <a:ext cx="620" cy="5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i="1">
                  <a:latin typeface="Times New Roman" panose="02020603050405020304" charset="0"/>
                </a:rPr>
                <a:t>C</a:t>
              </a:r>
              <a:endParaRPr lang="en-US" altLang="zh-CN" i="1">
                <a:latin typeface="Times New Roman" panose="02020603050405020304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342107" y="6045964"/>
            <a:ext cx="8459787" cy="279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 bwMode="auto">
          <a:xfrm>
            <a:off x="6022178" y="2667039"/>
            <a:ext cx="1501774" cy="512765"/>
            <a:chOff x="6034401" y="2929892"/>
            <a:chExt cx="1501860" cy="514091"/>
          </a:xfrm>
        </p:grpSpPr>
        <p:grpSp>
          <p:nvGrpSpPr>
            <p:cNvPr id="50" name="组合 49"/>
            <p:cNvGrpSpPr/>
            <p:nvPr/>
          </p:nvGrpSpPr>
          <p:grpSpPr bwMode="auto">
            <a:xfrm>
              <a:off x="6034401" y="2929892"/>
              <a:ext cx="1501860" cy="490215"/>
              <a:chOff x="6754177" y="1965960"/>
              <a:chExt cx="2096135" cy="671805"/>
            </a:xfrm>
          </p:grpSpPr>
          <p:grpSp>
            <p:nvGrpSpPr>
              <p:cNvPr id="52" name="组合 51"/>
              <p:cNvGrpSpPr/>
              <p:nvPr/>
            </p:nvGrpSpPr>
            <p:grpSpPr bwMode="auto">
              <a:xfrm>
                <a:off x="6772275" y="2005122"/>
                <a:ext cx="2042945" cy="584804"/>
                <a:chOff x="10762" y="3606"/>
                <a:chExt cx="2293" cy="679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10762" y="3606"/>
                  <a:ext cx="2293" cy="664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cxnSp>
              <p:nvCxnSpPr>
                <p:cNvPr id="70" name="直接连接符 69"/>
                <p:cNvCxnSpPr>
                  <a:stCxn id="69" idx="1"/>
                  <a:endCxn id="69" idx="3"/>
                </p:cNvCxnSpPr>
                <p:nvPr/>
              </p:nvCxnSpPr>
              <p:spPr>
                <a:xfrm>
                  <a:off x="10762" y="3938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10762" y="4110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10762" y="3776"/>
                  <a:ext cx="229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>
                  <a:stCxn id="69" idx="0"/>
                  <a:endCxn id="69" idx="2"/>
                </p:cNvCxnSpPr>
                <p:nvPr/>
              </p:nvCxnSpPr>
              <p:spPr>
                <a:xfrm>
                  <a:off x="11908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1344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2493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0948" y="361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11160" y="361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1523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1734" y="360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12110" y="361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12323" y="3616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12674" y="362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12885" y="3621"/>
                  <a:ext cx="0" cy="6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加号 52"/>
              <p:cNvSpPr/>
              <p:nvPr/>
            </p:nvSpPr>
            <p:spPr>
              <a:xfrm>
                <a:off x="6754177" y="1972504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4" name="加号 53"/>
              <p:cNvSpPr/>
              <p:nvPr/>
            </p:nvSpPr>
            <p:spPr>
              <a:xfrm>
                <a:off x="7033366" y="1965960"/>
                <a:ext cx="90847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5" name="加号 54"/>
              <p:cNvSpPr/>
              <p:nvPr/>
            </p:nvSpPr>
            <p:spPr>
              <a:xfrm>
                <a:off x="7325850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6" name="加号 55"/>
              <p:cNvSpPr/>
              <p:nvPr/>
            </p:nvSpPr>
            <p:spPr>
              <a:xfrm>
                <a:off x="7611686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7" name="加号 56"/>
              <p:cNvSpPr/>
              <p:nvPr/>
            </p:nvSpPr>
            <p:spPr>
              <a:xfrm>
                <a:off x="7897523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8" name="加号 57"/>
              <p:cNvSpPr/>
              <p:nvPr/>
            </p:nvSpPr>
            <p:spPr>
              <a:xfrm>
                <a:off x="8183359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59" name="加号 58"/>
              <p:cNvSpPr/>
              <p:nvPr/>
            </p:nvSpPr>
            <p:spPr>
              <a:xfrm>
                <a:off x="8469197" y="1965960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0" name="加号 59"/>
              <p:cNvSpPr/>
              <p:nvPr/>
            </p:nvSpPr>
            <p:spPr>
              <a:xfrm>
                <a:off x="8755032" y="1979047"/>
                <a:ext cx="88632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1" name="加号 60"/>
              <p:cNvSpPr/>
              <p:nvPr/>
            </p:nvSpPr>
            <p:spPr>
              <a:xfrm>
                <a:off x="8761680" y="2543975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2" name="加号 61"/>
              <p:cNvSpPr/>
              <p:nvPr/>
            </p:nvSpPr>
            <p:spPr>
              <a:xfrm>
                <a:off x="8480275" y="2537431"/>
                <a:ext cx="90848" cy="93792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3" name="加号 62"/>
              <p:cNvSpPr/>
              <p:nvPr/>
            </p:nvSpPr>
            <p:spPr>
              <a:xfrm>
                <a:off x="8196654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4" name="加号 63"/>
              <p:cNvSpPr/>
              <p:nvPr/>
            </p:nvSpPr>
            <p:spPr>
              <a:xfrm>
                <a:off x="7910818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5" name="加号 64"/>
              <p:cNvSpPr/>
              <p:nvPr/>
            </p:nvSpPr>
            <p:spPr>
              <a:xfrm>
                <a:off x="7624981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6" name="加号 65"/>
              <p:cNvSpPr/>
              <p:nvPr/>
            </p:nvSpPr>
            <p:spPr>
              <a:xfrm>
                <a:off x="7339145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7" name="加号 66"/>
              <p:cNvSpPr/>
              <p:nvPr/>
            </p:nvSpPr>
            <p:spPr>
              <a:xfrm>
                <a:off x="7046661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" name="加号 67"/>
              <p:cNvSpPr/>
              <p:nvPr/>
            </p:nvSpPr>
            <p:spPr>
              <a:xfrm>
                <a:off x="6767472" y="2530888"/>
                <a:ext cx="88632" cy="93790"/>
              </a:xfrm>
              <a:prstGeom prst="mathPlus">
                <a:avLst>
                  <a:gd name="adj1" fmla="val 166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51" name="文本框 173"/>
            <p:cNvSpPr txBox="1">
              <a:spLocks noChangeArrowheads="1"/>
            </p:cNvSpPr>
            <p:nvPr/>
          </p:nvSpPr>
          <p:spPr bwMode="auto">
            <a:xfrm>
              <a:off x="7024403" y="3074651"/>
              <a:ext cx="481298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i="1">
                  <a:latin typeface="Times New Roman" panose="02020603050405020304" charset="0"/>
                </a:rPr>
                <a:t>C</a:t>
              </a:r>
              <a:r>
                <a:rPr lang="en-US" altLang="zh-CN" i="1">
                  <a:latin typeface="Times New Roman" panose="02020603050405020304" charset="0"/>
                  <a:sym typeface="+mn-ea"/>
                </a:rPr>
                <a:t>'</a:t>
              </a:r>
              <a:endParaRPr lang="en-US" altLang="zh-CN" i="1">
                <a:latin typeface="Times New Roman" panose="02020603050405020304" charset="0"/>
              </a:endParaRPr>
            </a:p>
          </p:txBody>
        </p:sp>
      </p:grpSp>
      <p:sp>
        <p:nvSpPr>
          <p:cNvPr id="138" name="矩形 137"/>
          <p:cNvSpPr/>
          <p:nvPr/>
        </p:nvSpPr>
        <p:spPr>
          <a:xfrm>
            <a:off x="535363" y="96722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ASTER: Attentional Scene Text Recognizer with Flexible Rectification. [Shi et al., TPAMI2019]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/>
        </p:nvGrpSpPr>
        <p:grpSpPr>
          <a:xfrm>
            <a:off x="186281" y="1757433"/>
            <a:ext cx="8716944" cy="2824422"/>
            <a:chOff x="186281" y="1506940"/>
            <a:chExt cx="8716944" cy="282442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6925499" y="1566672"/>
              <a:ext cx="1977726" cy="97073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6907530" y="3002519"/>
              <a:ext cx="1977856" cy="957425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3370247" y="1565854"/>
              <a:ext cx="1855167" cy="951387"/>
              <a:chOff x="4601575" y="557537"/>
              <a:chExt cx="3003213" cy="149586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4676954" y="557537"/>
                <a:ext cx="2850218" cy="1495868"/>
              </a:xfrm>
              <a:prstGeom prst="rect">
                <a:avLst/>
              </a:prstGeom>
            </p:spPr>
          </p:pic>
          <p:sp>
            <p:nvSpPr>
              <p:cNvPr id="9" name="椭圆 8"/>
              <p:cNvSpPr/>
              <p:nvPr/>
            </p:nvSpPr>
            <p:spPr>
              <a:xfrm>
                <a:off x="4676015" y="1837805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5006215" y="1742555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320540" y="1746695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640472" y="1725885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48447" y="1725090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280141" y="1739550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6600073" y="1762570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6930273" y="1802172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7250245" y="1817960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7533523" y="1931552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601575" y="620277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906620" y="733869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231501" y="717287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569207" y="758179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880357" y="782202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188332" y="785546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493132" y="785376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829199" y="782202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7154275" y="805134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7491540" y="701067"/>
                <a:ext cx="71265" cy="71265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317427" y="2944482"/>
              <a:ext cx="1936368" cy="1082447"/>
              <a:chOff x="3910619" y="407570"/>
              <a:chExt cx="2404589" cy="1081742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4024363" y="471539"/>
                <a:ext cx="2173163" cy="952222"/>
              </a:xfrm>
              <a:prstGeom prst="rect">
                <a:avLst/>
              </a:prstGeom>
            </p:spPr>
          </p:pic>
          <p:sp>
            <p:nvSpPr>
              <p:cNvPr id="31" name="椭圆 30"/>
              <p:cNvSpPr/>
              <p:nvPr/>
            </p:nvSpPr>
            <p:spPr>
              <a:xfrm>
                <a:off x="5770693" y="1226952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598522" y="1079125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385728" y="956518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224710" y="901696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4293910" y="1444016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4392290" y="1179480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4622891" y="953071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4828445" y="840192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030973" y="868853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10619" y="1083887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4081088" y="775520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4266577" y="603932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4535658" y="458898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4824142" y="407570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187226" y="411115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5527996" y="427887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5867803" y="547803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6115526" y="783259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6260541" y="990053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5987639" y="1416500"/>
                <a:ext cx="54667" cy="45296"/>
              </a:xfrm>
              <a:prstGeom prst="ellipse">
                <a:avLst/>
              </a:prstGeom>
              <a:solidFill>
                <a:srgbClr val="42F4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4100035" y="1275604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240628" y="999491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4456481" y="794154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4693635" y="677803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4930336" y="647803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5198636" y="656872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5450407" y="707680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720881" y="821175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948372" y="991071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126192" y="1213828"/>
                <a:ext cx="54667" cy="452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86281" y="2995340"/>
              <a:ext cx="1971237" cy="952843"/>
            </a:xfrm>
            <a:prstGeom prst="rect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96329" y="1565887"/>
              <a:ext cx="1971237" cy="952843"/>
            </a:xfrm>
            <a:prstGeom prst="rect">
              <a:avLst/>
            </a:prstGeom>
          </p:spPr>
        </p:pic>
        <p:cxnSp>
          <p:nvCxnSpPr>
            <p:cNvPr id="63" name="直线箭头连接符 116"/>
            <p:cNvCxnSpPr/>
            <p:nvPr/>
          </p:nvCxnSpPr>
          <p:spPr>
            <a:xfrm>
              <a:off x="5739910" y="3625033"/>
              <a:ext cx="831641" cy="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5304462" y="2943483"/>
              <a:ext cx="1588708" cy="66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TPS 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transformation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203170" y="1506940"/>
              <a:ext cx="1782280" cy="66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TPS 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transformation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66" name="直线箭头连接符 116"/>
            <p:cNvCxnSpPr/>
            <p:nvPr/>
          </p:nvCxnSpPr>
          <p:spPr>
            <a:xfrm>
              <a:off x="5741374" y="2186335"/>
              <a:ext cx="831641" cy="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2365539" y="1803666"/>
              <a:ext cx="783544" cy="37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STN 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2172344" y="3240953"/>
              <a:ext cx="1071178" cy="37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err="1">
                  <a:latin typeface="Times New Roman" panose="02020603050405020304" charset="0"/>
                  <a:cs typeface="Times New Roman" panose="02020603050405020304" charset="0"/>
                </a:rPr>
                <a:t>ScRN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69" name="直线箭头连接符 116"/>
            <p:cNvCxnSpPr/>
            <p:nvPr/>
          </p:nvCxnSpPr>
          <p:spPr>
            <a:xfrm>
              <a:off x="2310154" y="3622726"/>
              <a:ext cx="831641" cy="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线箭头连接符 116"/>
            <p:cNvCxnSpPr/>
            <p:nvPr/>
          </p:nvCxnSpPr>
          <p:spPr>
            <a:xfrm>
              <a:off x="2342500" y="2188320"/>
              <a:ext cx="831641" cy="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文本框 75"/>
            <p:cNvSpPr txBox="1"/>
            <p:nvPr/>
          </p:nvSpPr>
          <p:spPr>
            <a:xfrm>
              <a:off x="3002595" y="2552917"/>
              <a:ext cx="2618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(a) Pipeline of ASTER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3079128" y="3962030"/>
              <a:ext cx="24097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(b) Pipeline of </a:t>
              </a:r>
              <a:r>
                <a:rPr lang="en-US" altLang="zh-CN" err="1">
                  <a:latin typeface="Times New Roman" panose="02020603050405020304" charset="0"/>
                  <a:cs typeface="Times New Roman" panose="02020603050405020304" charset="0"/>
                </a:rPr>
                <a:t>ScRN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292433" y="5039931"/>
            <a:ext cx="822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Symmetry-constrained Rectification Network (</a:t>
            </a:r>
            <a:r>
              <a:rPr lang="en-US" altLang="zh-CN" b="1" err="1">
                <a:latin typeface="Times New Roman" panose="02020603050405020304" charset="0"/>
                <a:cs typeface="Times New Roman" panose="02020603050405020304" charset="0"/>
              </a:rPr>
              <a:t>ScRN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) can yield more precise control points than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ASTER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which adopts STN to predict control points in a weakly supervised way.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/>
          <p:cNvSpPr txBox="1"/>
          <p:nvPr/>
        </p:nvSpPr>
        <p:spPr>
          <a:xfrm>
            <a:off x="2314714" y="1085249"/>
            <a:ext cx="4514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Geometrical Attributes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文本框 74">
                <a:extLst>
                  <a:ext uri="{FF2B5EF4-FFF2-40B4-BE49-F238E27FC236}">
                    <ele attr="{A79C1F9B-92AC-40B3-9E23-2C9BBA7DAF6A}"/>
                  </a:ext>
                </a:extLst>
              </p:cNvPr>
              <p:cNvSpPr txBox="1"/>
              <p:nvPr/>
            </p:nvSpPr>
            <p:spPr>
              <a:xfrm>
                <a:off x="964641" y="4559224"/>
                <a:ext cx="750611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Text center line </a:t>
                </a:r>
                <a:r>
                  <a:rPr lang="en-US" altLang="zh-CN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constructed via linking adjacent center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 </a:t>
                </a:r>
                <a:r>
                  <a:rPr lang="en-US" altLang="zh-CN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half the height of the character.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 orientation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𝝋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direction from the midpoint of the top edge to the midpoint of the bottom edge.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Word orientation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𝜽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tangential direction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5" name="文本框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86" y="4559224"/>
                <a:ext cx="7506119" cy="1477328"/>
              </a:xfrm>
              <a:prstGeom prst="rect">
                <a:avLst/>
              </a:prstGeom>
              <a:blipFill rotWithShape="1">
                <a:blip r:embed="rId1"/>
                <a:stretch>
                  <a:fillRect l="-487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37" name="矩形 36"/>
          <p:cNvSpPr/>
          <p:nvPr/>
        </p:nvSpPr>
        <p:spPr>
          <a:xfrm>
            <a:off x="3176300" y="1780015"/>
            <a:ext cx="5400121" cy="255561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3247728" y="1868153"/>
            <a:ext cx="5328693" cy="2202643"/>
            <a:chOff x="3247728" y="1868153"/>
            <a:chExt cx="5328693" cy="2202643"/>
          </a:xfrm>
        </p:grpSpPr>
        <p:cxnSp>
          <p:nvCxnSpPr>
            <p:cNvPr id="6" name="直线连接符 62"/>
            <p:cNvCxnSpPr/>
            <p:nvPr/>
          </p:nvCxnSpPr>
          <p:spPr>
            <a:xfrm flipH="1">
              <a:off x="3247728" y="1873205"/>
              <a:ext cx="1444853" cy="8234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3"/>
            <p:cNvCxnSpPr/>
            <p:nvPr/>
          </p:nvCxnSpPr>
          <p:spPr>
            <a:xfrm>
              <a:off x="4692581" y="1868153"/>
              <a:ext cx="1165889" cy="4015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64"/>
            <p:cNvCxnSpPr/>
            <p:nvPr/>
          </p:nvCxnSpPr>
          <p:spPr>
            <a:xfrm flipH="1">
              <a:off x="4136869" y="2273571"/>
              <a:ext cx="1679830" cy="8575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65"/>
            <p:cNvCxnSpPr/>
            <p:nvPr/>
          </p:nvCxnSpPr>
          <p:spPr>
            <a:xfrm>
              <a:off x="3252780" y="2708037"/>
              <a:ext cx="884089" cy="4231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66"/>
            <p:cNvCxnSpPr/>
            <p:nvPr/>
          </p:nvCxnSpPr>
          <p:spPr>
            <a:xfrm flipH="1">
              <a:off x="4445037" y="2297567"/>
              <a:ext cx="1495372" cy="92450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线连接符 67"/>
            <p:cNvCxnSpPr/>
            <p:nvPr/>
          </p:nvCxnSpPr>
          <p:spPr>
            <a:xfrm>
              <a:off x="4434933" y="3227961"/>
              <a:ext cx="707270" cy="2719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68"/>
            <p:cNvCxnSpPr/>
            <p:nvPr/>
          </p:nvCxnSpPr>
          <p:spPr>
            <a:xfrm flipV="1">
              <a:off x="5147255" y="2524904"/>
              <a:ext cx="1454957" cy="975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69"/>
            <p:cNvCxnSpPr/>
            <p:nvPr/>
          </p:nvCxnSpPr>
          <p:spPr>
            <a:xfrm>
              <a:off x="5945055" y="2291677"/>
              <a:ext cx="672313" cy="2332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70"/>
            <p:cNvCxnSpPr/>
            <p:nvPr/>
          </p:nvCxnSpPr>
          <p:spPr>
            <a:xfrm flipH="1">
              <a:off x="6294044" y="2708037"/>
              <a:ext cx="1227620" cy="11455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71"/>
            <p:cNvCxnSpPr/>
            <p:nvPr/>
          </p:nvCxnSpPr>
          <p:spPr>
            <a:xfrm flipV="1">
              <a:off x="5450371" y="2480700"/>
              <a:ext cx="1273088" cy="10192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72"/>
            <p:cNvCxnSpPr/>
            <p:nvPr/>
          </p:nvCxnSpPr>
          <p:spPr>
            <a:xfrm flipH="1" flipV="1">
              <a:off x="6723459" y="2480700"/>
              <a:ext cx="798205" cy="2273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73"/>
            <p:cNvCxnSpPr/>
            <p:nvPr/>
          </p:nvCxnSpPr>
          <p:spPr>
            <a:xfrm>
              <a:off x="5450371" y="3499928"/>
              <a:ext cx="843673" cy="3451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74"/>
            <p:cNvCxnSpPr/>
            <p:nvPr/>
          </p:nvCxnSpPr>
          <p:spPr>
            <a:xfrm flipH="1">
              <a:off x="6597160" y="2696670"/>
              <a:ext cx="1060907" cy="11537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75"/>
            <p:cNvCxnSpPr/>
            <p:nvPr/>
          </p:nvCxnSpPr>
          <p:spPr>
            <a:xfrm>
              <a:off x="7658066" y="2718575"/>
              <a:ext cx="918355" cy="1246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76"/>
            <p:cNvCxnSpPr/>
            <p:nvPr/>
          </p:nvCxnSpPr>
          <p:spPr>
            <a:xfrm flipH="1">
              <a:off x="7593417" y="2843176"/>
              <a:ext cx="983004" cy="12225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77"/>
            <p:cNvCxnSpPr/>
            <p:nvPr/>
          </p:nvCxnSpPr>
          <p:spPr>
            <a:xfrm flipH="1" flipV="1">
              <a:off x="6588594" y="3845117"/>
              <a:ext cx="1040700" cy="2256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4498621" y="2107685"/>
            <a:ext cx="812659" cy="385645"/>
            <a:chOff x="4498621" y="2107685"/>
            <a:chExt cx="812659" cy="385645"/>
          </a:xfrm>
        </p:grpSpPr>
        <p:cxnSp>
          <p:nvCxnSpPr>
            <p:cNvPr id="29" name="直线连接符 93"/>
            <p:cNvCxnSpPr/>
            <p:nvPr/>
          </p:nvCxnSpPr>
          <p:spPr>
            <a:xfrm>
              <a:off x="4498621" y="2493330"/>
              <a:ext cx="789683" cy="0"/>
            </a:xfrm>
            <a:prstGeom prst="line">
              <a:avLst/>
            </a:prstGeom>
            <a:ln w="38100">
              <a:solidFill>
                <a:srgbClr val="FF40FF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任意形状 98"/>
            <p:cNvSpPr/>
            <p:nvPr/>
          </p:nvSpPr>
          <p:spPr>
            <a:xfrm>
              <a:off x="4967295" y="2267088"/>
              <a:ext cx="66907" cy="223024"/>
            </a:xfrm>
            <a:custGeom>
              <a:avLst/>
              <a:gdLst>
                <a:gd name="connsiteX0" fmla="*/ 66907 w 66907"/>
                <a:gd name="connsiteY0" fmla="*/ 223024 h 223024"/>
                <a:gd name="connsiteX1" fmla="*/ 61331 w 66907"/>
                <a:gd name="connsiteY1" fmla="*/ 156117 h 223024"/>
                <a:gd name="connsiteX2" fmla="*/ 39029 w 66907"/>
                <a:gd name="connsiteY2" fmla="*/ 78058 h 223024"/>
                <a:gd name="connsiteX3" fmla="*/ 27878 w 66907"/>
                <a:gd name="connsiteY3" fmla="*/ 44605 h 223024"/>
                <a:gd name="connsiteX4" fmla="*/ 22302 w 66907"/>
                <a:gd name="connsiteY4" fmla="*/ 27878 h 223024"/>
                <a:gd name="connsiteX5" fmla="*/ 0 w 66907"/>
                <a:gd name="connsiteY5" fmla="*/ 0 h 22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07" h="223024">
                  <a:moveTo>
                    <a:pt x="66907" y="223024"/>
                  </a:moveTo>
                  <a:cubicBezTo>
                    <a:pt x="65048" y="200722"/>
                    <a:pt x="64651" y="178249"/>
                    <a:pt x="61331" y="156117"/>
                  </a:cubicBezTo>
                  <a:cubicBezTo>
                    <a:pt x="57513" y="130661"/>
                    <a:pt x="47216" y="102618"/>
                    <a:pt x="39029" y="78058"/>
                  </a:cubicBezTo>
                  <a:lnTo>
                    <a:pt x="27878" y="44605"/>
                  </a:lnTo>
                  <a:cubicBezTo>
                    <a:pt x="26019" y="39029"/>
                    <a:pt x="25562" y="32768"/>
                    <a:pt x="22302" y="27878"/>
                  </a:cubicBezTo>
                  <a:cubicBezTo>
                    <a:pt x="8235" y="6777"/>
                    <a:pt x="15889" y="15889"/>
                    <a:pt x="0" y="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>
                  <a:extLst>
                    <a:ext uri="{FF2B5EF4-FFF2-40B4-BE49-F238E27FC236}">
                      <ele attr="{CEBC6E87-5D61-46F4-A37A-E723109457DD}"/>
                    </a:ext>
                  </a:extLst>
                </p:cNvPr>
                <p:cNvSpPr txBox="1"/>
                <p:nvPr/>
              </p:nvSpPr>
              <p:spPr>
                <a:xfrm>
                  <a:off x="5201432" y="2107685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/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432" y="2107685"/>
                  <a:ext cx="109848" cy="30777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83333" r="-177778" b="-2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</p:grpSp>
      <p:grpSp>
        <p:nvGrpSpPr>
          <p:cNvPr id="78" name="组合 77"/>
          <p:cNvGrpSpPr/>
          <p:nvPr/>
        </p:nvGrpSpPr>
        <p:grpSpPr>
          <a:xfrm>
            <a:off x="3338664" y="1833420"/>
            <a:ext cx="2340142" cy="1274982"/>
            <a:chOff x="3338664" y="1833420"/>
            <a:chExt cx="2340142" cy="1274982"/>
          </a:xfrm>
        </p:grpSpPr>
        <p:cxnSp>
          <p:nvCxnSpPr>
            <p:cNvPr id="23" name="直线连接符 79"/>
            <p:cNvCxnSpPr/>
            <p:nvPr/>
          </p:nvCxnSpPr>
          <p:spPr>
            <a:xfrm flipH="1">
              <a:off x="3338664" y="1833420"/>
              <a:ext cx="2340142" cy="1274982"/>
            </a:xfrm>
            <a:prstGeom prst="line">
              <a:avLst/>
            </a:prstGeom>
            <a:ln w="381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右中括号 33"/>
            <p:cNvSpPr/>
            <p:nvPr/>
          </p:nvSpPr>
          <p:spPr>
            <a:xfrm rot="14484216">
              <a:off x="4003013" y="2233802"/>
              <a:ext cx="46416" cy="861326"/>
            </a:xfrm>
            <a:prstGeom prst="rightBracket">
              <a:avLst/>
            </a:prstGeom>
            <a:ln w="4445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>
                  <a:extLst>
                    <a:ext uri="{FF2B5EF4-FFF2-40B4-BE49-F238E27FC236}">
                      <ele attr="{C0A0EF9A-195D-452E-8949-8D7AC3682A4B}"/>
                    </a:ext>
                  </a:extLst>
                </p:cNvPr>
                <p:cNvSpPr txBox="1"/>
                <p:nvPr/>
              </p:nvSpPr>
              <p:spPr>
                <a:xfrm>
                  <a:off x="3895003" y="2393822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/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5003" y="2393822"/>
                  <a:ext cx="109848" cy="3077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1111" r="-122222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</p:grpSp>
      <p:cxnSp>
        <p:nvCxnSpPr>
          <p:cNvPr id="40" name="直线箭头连接符 13"/>
          <p:cNvCxnSpPr>
            <a:endCxn id="37" idx="1"/>
          </p:cNvCxnSpPr>
          <p:nvPr/>
        </p:nvCxnSpPr>
        <p:spPr>
          <a:xfrm flipV="1">
            <a:off x="2563934" y="3057824"/>
            <a:ext cx="612366" cy="53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3189817" y="1775086"/>
            <a:ext cx="4963425" cy="2569163"/>
            <a:chOff x="3189817" y="1775086"/>
            <a:chExt cx="4963425" cy="2569163"/>
          </a:xfrm>
        </p:grpSpPr>
        <p:cxnSp>
          <p:nvCxnSpPr>
            <p:cNvPr id="24" name="直线连接符 81"/>
            <p:cNvCxnSpPr/>
            <p:nvPr/>
          </p:nvCxnSpPr>
          <p:spPr>
            <a:xfrm>
              <a:off x="4000466" y="2278500"/>
              <a:ext cx="498155" cy="2172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83"/>
            <p:cNvCxnSpPr/>
            <p:nvPr/>
          </p:nvCxnSpPr>
          <p:spPr>
            <a:xfrm>
              <a:off x="4496549" y="2493567"/>
              <a:ext cx="1080121" cy="403128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85"/>
            <p:cNvCxnSpPr/>
            <p:nvPr/>
          </p:nvCxnSpPr>
          <p:spPr>
            <a:xfrm>
              <a:off x="5576670" y="2896695"/>
              <a:ext cx="884087" cy="2129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87"/>
            <p:cNvCxnSpPr/>
            <p:nvPr/>
          </p:nvCxnSpPr>
          <p:spPr>
            <a:xfrm>
              <a:off x="6460757" y="3116410"/>
              <a:ext cx="1157143" cy="2264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89"/>
            <p:cNvCxnSpPr/>
            <p:nvPr/>
          </p:nvCxnSpPr>
          <p:spPr>
            <a:xfrm>
              <a:off x="7617900" y="3342844"/>
              <a:ext cx="447034" cy="1119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3189817" y="3882584"/>
              <a:ext cx="3005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text</a:t>
              </a:r>
              <a:r>
                <a:rPr kumimoji="1" lang="zh-CN" altLang="en-US" sz="2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2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center</a:t>
              </a:r>
              <a:r>
                <a:rPr kumimoji="1" lang="zh-CN" altLang="en-US" sz="2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2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line</a:t>
              </a:r>
              <a:endParaRPr kumimoji="1" lang="zh-CN" altLang="en-US" sz="24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38" name="直线箭头连接符 124"/>
            <p:cNvCxnSpPr/>
            <p:nvPr/>
          </p:nvCxnSpPr>
          <p:spPr>
            <a:xfrm flipV="1">
              <a:off x="5576670" y="3131137"/>
              <a:ext cx="618675" cy="934607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椭圆 40"/>
            <p:cNvSpPr/>
            <p:nvPr/>
          </p:nvSpPr>
          <p:spPr>
            <a:xfrm>
              <a:off x="3954755" y="2195668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4411676" y="2413246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5479883" y="2805331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6424917" y="3058134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550096" y="3267078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8016596" y="3390238"/>
              <a:ext cx="136646" cy="1366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文本框 46">
                  <a:extLst>
                    <a:ext uri="{FF2B5EF4-FFF2-40B4-BE49-F238E27FC236}">
                      <ele attr="{2792723A-A3EA-4E48-99FC-CCAC2D2DE278}"/>
                    </a:ext>
                  </a:extLst>
                </p:cNvPr>
                <p:cNvSpPr txBox="1"/>
                <p:nvPr/>
              </p:nvSpPr>
              <p:spPr>
                <a:xfrm>
                  <a:off x="4142788" y="2694136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/>
                </a:p>
              </p:txBody>
            </p:sp>
          </mc:Choice>
          <mc:Fallback>
            <p:sp>
              <p:nvSpPr>
                <p:cNvPr id="47" name="文本框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2788" y="2694136"/>
                  <a:ext cx="109848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61111" r="-127778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48" name="直线箭头连接符 48"/>
            <p:cNvCxnSpPr/>
            <p:nvPr/>
          </p:nvCxnSpPr>
          <p:spPr>
            <a:xfrm flipV="1">
              <a:off x="4311888" y="2562935"/>
              <a:ext cx="152533" cy="192225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>
                  <a:extLst>
                    <a:ext uri="{FF2B5EF4-FFF2-40B4-BE49-F238E27FC236}">
                      <ele attr="{04E9522A-703F-40B9-9EB8-BC590428BE19}"/>
                    </a:ext>
                  </a:extLst>
                </p:cNvPr>
                <p:cNvSpPr txBox="1"/>
                <p:nvPr/>
              </p:nvSpPr>
              <p:spPr>
                <a:xfrm>
                  <a:off x="3245779" y="1775086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h𝑒𝑎𝑑</m:t>
                            </m:r>
                          </m:sub>
                        </m:sSub>
                      </m:oMath>
                    </m:oMathPara>
                  </a14:m>
                  <a:endParaRPr kumimoji="1" lang="en-US" altLang="zh-CN" sz="2000" b="0"/>
                </a:p>
              </p:txBody>
            </p:sp>
          </mc:Choice>
          <mc:Fallback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5779" y="1775086"/>
                  <a:ext cx="109848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55556" r="-477778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50" name="直线箭头连接符 51"/>
            <p:cNvCxnSpPr/>
            <p:nvPr/>
          </p:nvCxnSpPr>
          <p:spPr>
            <a:xfrm>
              <a:off x="3816784" y="1986032"/>
              <a:ext cx="148421" cy="202355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文本框 50">
                  <a:extLst>
                    <a:ext uri="{FF2B5EF4-FFF2-40B4-BE49-F238E27FC236}">
                      <ele attr="{13720787-43D2-4CCF-9E39-D0243C9AB9A3}"/>
                    </a:ext>
                  </a:extLst>
                </p:cNvPr>
                <p:cNvSpPr txBox="1"/>
                <p:nvPr/>
              </p:nvSpPr>
              <p:spPr>
                <a:xfrm>
                  <a:off x="7951976" y="3881737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𝑡𝑎𝑖𝑙</m:t>
                            </m:r>
                          </m:sub>
                        </m:sSub>
                      </m:oMath>
                    </m:oMathPara>
                  </a14:m>
                  <a:endParaRPr kumimoji="1" lang="en-US" altLang="zh-CN" sz="2000" b="0"/>
                </a:p>
              </p:txBody>
            </p:sp>
          </mc:Choice>
          <mc:Fallback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1976" y="3881737"/>
                  <a:ext cx="109848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55556" r="-366667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52" name="直线箭头连接符 55"/>
            <p:cNvCxnSpPr/>
            <p:nvPr/>
          </p:nvCxnSpPr>
          <p:spPr>
            <a:xfrm flipV="1">
              <a:off x="8061664" y="3544050"/>
              <a:ext cx="23095" cy="395534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>
          <a:xfrm>
            <a:off x="4879523" y="2472917"/>
            <a:ext cx="868882" cy="307777"/>
            <a:chOff x="4879523" y="2472917"/>
            <a:chExt cx="868882" cy="307777"/>
          </a:xfrm>
        </p:grpSpPr>
        <p:sp>
          <p:nvSpPr>
            <p:cNvPr id="30" name="任意形状 97"/>
            <p:cNvSpPr/>
            <p:nvPr/>
          </p:nvSpPr>
          <p:spPr>
            <a:xfrm>
              <a:off x="4879523" y="2487677"/>
              <a:ext cx="27878" cy="150541"/>
            </a:xfrm>
            <a:custGeom>
              <a:avLst/>
              <a:gdLst>
                <a:gd name="connsiteX0" fmla="*/ 22303 w 27878"/>
                <a:gd name="connsiteY0" fmla="*/ 0 h 150541"/>
                <a:gd name="connsiteX1" fmla="*/ 27878 w 27878"/>
                <a:gd name="connsiteY1" fmla="*/ 39029 h 150541"/>
                <a:gd name="connsiteX2" fmla="*/ 11152 w 27878"/>
                <a:gd name="connsiteY2" fmla="*/ 128239 h 150541"/>
                <a:gd name="connsiteX3" fmla="*/ 0 w 27878"/>
                <a:gd name="connsiteY3" fmla="*/ 150541 h 1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78" h="150541">
                  <a:moveTo>
                    <a:pt x="22303" y="0"/>
                  </a:moveTo>
                  <a:cubicBezTo>
                    <a:pt x="24161" y="13010"/>
                    <a:pt x="27878" y="25887"/>
                    <a:pt x="27878" y="39029"/>
                  </a:cubicBezTo>
                  <a:cubicBezTo>
                    <a:pt x="27878" y="86245"/>
                    <a:pt x="23965" y="89800"/>
                    <a:pt x="11152" y="128239"/>
                  </a:cubicBezTo>
                  <a:cubicBezTo>
                    <a:pt x="4745" y="147459"/>
                    <a:pt x="9732" y="140811"/>
                    <a:pt x="0" y="15054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文本框 31">
                  <a:extLst>
                    <a:ext uri="{FF2B5EF4-FFF2-40B4-BE49-F238E27FC236}">
                      <ele attr="{FAF39475-31CA-4CB0-9015-20133CE1A1E8}"/>
                    </a:ext>
                  </a:extLst>
                </p:cNvPr>
                <p:cNvSpPr txBox="1"/>
                <p:nvPr/>
              </p:nvSpPr>
              <p:spPr>
                <a:xfrm>
                  <a:off x="5638557" y="2472917"/>
                  <a:ext cx="109848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/>
                </a:p>
              </p:txBody>
            </p:sp>
          </mc:Choice>
          <mc:Fallback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557" y="2472917"/>
                  <a:ext cx="109848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83333" r="-150000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53" name="直线箭头连接符 80"/>
            <p:cNvCxnSpPr/>
            <p:nvPr/>
          </p:nvCxnSpPr>
          <p:spPr>
            <a:xfrm flipH="1" flipV="1">
              <a:off x="4957661" y="2575937"/>
              <a:ext cx="640564" cy="57846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57992" y="2630391"/>
            <a:ext cx="1959499" cy="893101"/>
          </a:xfrm>
          <a:prstGeom prst="rect">
            <a:avLst/>
          </a:prstGeom>
          <a:ln w="19050">
            <a:noFill/>
          </a:ln>
        </p:spPr>
      </p:pic>
      <p:grpSp>
        <p:nvGrpSpPr>
          <p:cNvPr id="54" name="组合 53"/>
          <p:cNvGrpSpPr/>
          <p:nvPr/>
        </p:nvGrpSpPr>
        <p:grpSpPr>
          <a:xfrm>
            <a:off x="577987" y="2670407"/>
            <a:ext cx="1931437" cy="769749"/>
            <a:chOff x="577987" y="2670407"/>
            <a:chExt cx="1931437" cy="769749"/>
          </a:xfrm>
        </p:grpSpPr>
        <p:cxnSp>
          <p:nvCxnSpPr>
            <p:cNvPr id="56" name="直线连接符 4"/>
            <p:cNvCxnSpPr/>
            <p:nvPr/>
          </p:nvCxnSpPr>
          <p:spPr>
            <a:xfrm flipH="1">
              <a:off x="577987" y="2672173"/>
              <a:ext cx="523701" cy="2877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6"/>
            <p:cNvCxnSpPr/>
            <p:nvPr/>
          </p:nvCxnSpPr>
          <p:spPr>
            <a:xfrm>
              <a:off x="1101688" y="2670407"/>
              <a:ext cx="452287" cy="1500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8"/>
            <p:cNvCxnSpPr/>
            <p:nvPr/>
          </p:nvCxnSpPr>
          <p:spPr>
            <a:xfrm flipH="1">
              <a:off x="900265" y="2816059"/>
              <a:ext cx="655542" cy="2957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10"/>
            <p:cNvCxnSpPr/>
            <p:nvPr/>
          </p:nvCxnSpPr>
          <p:spPr>
            <a:xfrm>
              <a:off x="579818" y="2963918"/>
              <a:ext cx="320447" cy="1478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连接符 28"/>
            <p:cNvCxnSpPr/>
            <p:nvPr/>
          </p:nvCxnSpPr>
          <p:spPr>
            <a:xfrm flipH="1">
              <a:off x="1011963" y="2820473"/>
              <a:ext cx="542012" cy="3230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线连接符 30"/>
            <p:cNvCxnSpPr/>
            <p:nvPr/>
          </p:nvCxnSpPr>
          <p:spPr>
            <a:xfrm>
              <a:off x="1008301" y="3145614"/>
              <a:ext cx="256357" cy="950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线连接符 32"/>
            <p:cNvCxnSpPr/>
            <p:nvPr/>
          </p:nvCxnSpPr>
          <p:spPr>
            <a:xfrm flipV="1">
              <a:off x="1266489" y="2899919"/>
              <a:ext cx="527363" cy="3407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34"/>
            <p:cNvCxnSpPr/>
            <p:nvPr/>
          </p:nvCxnSpPr>
          <p:spPr>
            <a:xfrm>
              <a:off x="1555659" y="2818414"/>
              <a:ext cx="243686" cy="815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线连接符 36"/>
            <p:cNvCxnSpPr/>
            <p:nvPr/>
          </p:nvCxnSpPr>
          <p:spPr>
            <a:xfrm flipH="1">
              <a:off x="1682154" y="2963918"/>
              <a:ext cx="444963" cy="4003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线连接符 42"/>
            <p:cNvCxnSpPr/>
            <p:nvPr/>
          </p:nvCxnSpPr>
          <p:spPr>
            <a:xfrm flipV="1">
              <a:off x="1376356" y="2884471"/>
              <a:ext cx="461443" cy="3561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线连接符 44"/>
            <p:cNvCxnSpPr/>
            <p:nvPr/>
          </p:nvCxnSpPr>
          <p:spPr>
            <a:xfrm flipH="1" flipV="1">
              <a:off x="1837799" y="2884471"/>
              <a:ext cx="289317" cy="794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线连接符 47"/>
            <p:cNvCxnSpPr/>
            <p:nvPr/>
          </p:nvCxnSpPr>
          <p:spPr>
            <a:xfrm>
              <a:off x="1376356" y="3240657"/>
              <a:ext cx="305797" cy="1206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线连接符 49"/>
            <p:cNvCxnSpPr/>
            <p:nvPr/>
          </p:nvCxnSpPr>
          <p:spPr>
            <a:xfrm flipH="1">
              <a:off x="1792021" y="2959946"/>
              <a:ext cx="384536" cy="4031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线连接符 52"/>
            <p:cNvCxnSpPr/>
            <p:nvPr/>
          </p:nvCxnSpPr>
          <p:spPr>
            <a:xfrm>
              <a:off x="2176557" y="2967601"/>
              <a:ext cx="332867" cy="435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线连接符 54"/>
            <p:cNvCxnSpPr/>
            <p:nvPr/>
          </p:nvCxnSpPr>
          <p:spPr>
            <a:xfrm flipH="1">
              <a:off x="2153124" y="3011144"/>
              <a:ext cx="356299" cy="4272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线连接符 58"/>
            <p:cNvCxnSpPr/>
            <p:nvPr/>
          </p:nvCxnSpPr>
          <p:spPr>
            <a:xfrm flipH="1" flipV="1">
              <a:off x="1788916" y="3361289"/>
              <a:ext cx="377212" cy="7886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矩形 72"/>
          <p:cNvSpPr/>
          <p:nvPr/>
        </p:nvSpPr>
        <p:spPr>
          <a:xfrm>
            <a:off x="540288" y="2611224"/>
            <a:ext cx="1977203" cy="91226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/>
          <p:cNvSpPr txBox="1"/>
          <p:nvPr/>
        </p:nvSpPr>
        <p:spPr>
          <a:xfrm>
            <a:off x="2591079" y="1145564"/>
            <a:ext cx="3957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Rectification Process</a:t>
            </a:r>
            <a:r>
              <a:rPr lang="en-US" altLang="zh-CN" sz="3200" baseline="-250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64640" y="4919141"/>
            <a:ext cx="721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Geometrical Attributes are used for rectification.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Symmetry constraint is imposed.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3648" y="3479254"/>
            <a:ext cx="7376697" cy="1214534"/>
            <a:chOff x="883648" y="3479254"/>
            <a:chExt cx="7376697" cy="121453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6921663" y="4194228"/>
              <a:ext cx="1169616" cy="324391"/>
            </a:xfrm>
            <a:prstGeom prst="rect">
              <a:avLst/>
            </a:prstGeom>
          </p:spPr>
        </p:pic>
        <p:sp>
          <p:nvSpPr>
            <p:cNvPr id="26" name="任意形状 136"/>
            <p:cNvSpPr/>
            <p:nvPr/>
          </p:nvSpPr>
          <p:spPr>
            <a:xfrm>
              <a:off x="7030204" y="4293475"/>
              <a:ext cx="1023680" cy="161633"/>
            </a:xfrm>
            <a:custGeom>
              <a:avLst/>
              <a:gdLst>
                <a:gd name="connsiteX0" fmla="*/ 0 w 1577163"/>
                <a:gd name="connsiteY0" fmla="*/ 237461 h 237461"/>
                <a:gd name="connsiteX1" fmla="*/ 24809 w 1577163"/>
                <a:gd name="connsiteY1" fmla="*/ 219740 h 237461"/>
                <a:gd name="connsiteX2" fmla="*/ 35442 w 1577163"/>
                <a:gd name="connsiteY2" fmla="*/ 216196 h 237461"/>
                <a:gd name="connsiteX3" fmla="*/ 67340 w 1577163"/>
                <a:gd name="connsiteY3" fmla="*/ 198475 h 237461"/>
                <a:gd name="connsiteX4" fmla="*/ 88605 w 1577163"/>
                <a:gd name="connsiteY4" fmla="*/ 184298 h 237461"/>
                <a:gd name="connsiteX5" fmla="*/ 99237 w 1577163"/>
                <a:gd name="connsiteY5" fmla="*/ 177209 h 237461"/>
                <a:gd name="connsiteX6" fmla="*/ 109870 w 1577163"/>
                <a:gd name="connsiteY6" fmla="*/ 173665 h 237461"/>
                <a:gd name="connsiteX7" fmla="*/ 120502 w 1577163"/>
                <a:gd name="connsiteY7" fmla="*/ 166577 h 237461"/>
                <a:gd name="connsiteX8" fmla="*/ 131135 w 1577163"/>
                <a:gd name="connsiteY8" fmla="*/ 163033 h 237461"/>
                <a:gd name="connsiteX9" fmla="*/ 138223 w 1577163"/>
                <a:gd name="connsiteY9" fmla="*/ 155944 h 237461"/>
                <a:gd name="connsiteX10" fmla="*/ 170121 w 1577163"/>
                <a:gd name="connsiteY10" fmla="*/ 145312 h 237461"/>
                <a:gd name="connsiteX11" fmla="*/ 191386 w 1577163"/>
                <a:gd name="connsiteY11" fmla="*/ 138223 h 237461"/>
                <a:gd name="connsiteX12" fmla="*/ 202019 w 1577163"/>
                <a:gd name="connsiteY12" fmla="*/ 134679 h 237461"/>
                <a:gd name="connsiteX13" fmla="*/ 212651 w 1577163"/>
                <a:gd name="connsiteY13" fmla="*/ 127591 h 237461"/>
                <a:gd name="connsiteX14" fmla="*/ 233916 w 1577163"/>
                <a:gd name="connsiteY14" fmla="*/ 120503 h 237461"/>
                <a:gd name="connsiteX15" fmla="*/ 244549 w 1577163"/>
                <a:gd name="connsiteY15" fmla="*/ 116958 h 237461"/>
                <a:gd name="connsiteX16" fmla="*/ 265814 w 1577163"/>
                <a:gd name="connsiteY16" fmla="*/ 109870 h 237461"/>
                <a:gd name="connsiteX17" fmla="*/ 283535 w 1577163"/>
                <a:gd name="connsiteY17" fmla="*/ 106326 h 237461"/>
                <a:gd name="connsiteX18" fmla="*/ 308344 w 1577163"/>
                <a:gd name="connsiteY18" fmla="*/ 99237 h 237461"/>
                <a:gd name="connsiteX19" fmla="*/ 333154 w 1577163"/>
                <a:gd name="connsiteY19" fmla="*/ 95693 h 237461"/>
                <a:gd name="connsiteX20" fmla="*/ 354419 w 1577163"/>
                <a:gd name="connsiteY20" fmla="*/ 88605 h 237461"/>
                <a:gd name="connsiteX21" fmla="*/ 375684 w 1577163"/>
                <a:gd name="connsiteY21" fmla="*/ 74428 h 237461"/>
                <a:gd name="connsiteX22" fmla="*/ 450112 w 1577163"/>
                <a:gd name="connsiteY22" fmla="*/ 49619 h 237461"/>
                <a:gd name="connsiteX23" fmla="*/ 471377 w 1577163"/>
                <a:gd name="connsiteY23" fmla="*/ 42530 h 237461"/>
                <a:gd name="connsiteX24" fmla="*/ 482009 w 1577163"/>
                <a:gd name="connsiteY24" fmla="*/ 38986 h 237461"/>
                <a:gd name="connsiteX25" fmla="*/ 520995 w 1577163"/>
                <a:gd name="connsiteY25" fmla="*/ 31898 h 237461"/>
                <a:gd name="connsiteX26" fmla="*/ 545805 w 1577163"/>
                <a:gd name="connsiteY26" fmla="*/ 24809 h 237461"/>
                <a:gd name="connsiteX27" fmla="*/ 588335 w 1577163"/>
                <a:gd name="connsiteY27" fmla="*/ 17721 h 237461"/>
                <a:gd name="connsiteX28" fmla="*/ 606056 w 1577163"/>
                <a:gd name="connsiteY28" fmla="*/ 14177 h 237461"/>
                <a:gd name="connsiteX29" fmla="*/ 648586 w 1577163"/>
                <a:gd name="connsiteY29" fmla="*/ 7089 h 237461"/>
                <a:gd name="connsiteX30" fmla="*/ 691116 w 1577163"/>
                <a:gd name="connsiteY30" fmla="*/ 0 h 237461"/>
                <a:gd name="connsiteX31" fmla="*/ 843516 w 1577163"/>
                <a:gd name="connsiteY31" fmla="*/ 3544 h 237461"/>
                <a:gd name="connsiteX32" fmla="*/ 861237 w 1577163"/>
                <a:gd name="connsiteY32" fmla="*/ 7089 h 237461"/>
                <a:gd name="connsiteX33" fmla="*/ 910856 w 1577163"/>
                <a:gd name="connsiteY33" fmla="*/ 10633 h 237461"/>
                <a:gd name="connsiteX34" fmla="*/ 935665 w 1577163"/>
                <a:gd name="connsiteY34" fmla="*/ 14177 h 237461"/>
                <a:gd name="connsiteX35" fmla="*/ 974651 w 1577163"/>
                <a:gd name="connsiteY35" fmla="*/ 17721 h 237461"/>
                <a:gd name="connsiteX36" fmla="*/ 985284 w 1577163"/>
                <a:gd name="connsiteY36" fmla="*/ 21265 h 237461"/>
                <a:gd name="connsiteX37" fmla="*/ 1003005 w 1577163"/>
                <a:gd name="connsiteY37" fmla="*/ 24809 h 237461"/>
                <a:gd name="connsiteX38" fmla="*/ 1013637 w 1577163"/>
                <a:gd name="connsiteY38" fmla="*/ 28354 h 237461"/>
                <a:gd name="connsiteX39" fmla="*/ 1027814 w 1577163"/>
                <a:gd name="connsiteY39" fmla="*/ 31898 h 237461"/>
                <a:gd name="connsiteX40" fmla="*/ 1059712 w 1577163"/>
                <a:gd name="connsiteY40" fmla="*/ 42530 h 237461"/>
                <a:gd name="connsiteX41" fmla="*/ 1070344 w 1577163"/>
                <a:gd name="connsiteY41" fmla="*/ 46075 h 237461"/>
                <a:gd name="connsiteX42" fmla="*/ 1080977 w 1577163"/>
                <a:gd name="connsiteY42" fmla="*/ 49619 h 237461"/>
                <a:gd name="connsiteX43" fmla="*/ 1112874 w 1577163"/>
                <a:gd name="connsiteY43" fmla="*/ 63796 h 237461"/>
                <a:gd name="connsiteX44" fmla="*/ 1134140 w 1577163"/>
                <a:gd name="connsiteY44" fmla="*/ 70884 h 237461"/>
                <a:gd name="connsiteX45" fmla="*/ 1144772 w 1577163"/>
                <a:gd name="connsiteY45" fmla="*/ 74428 h 237461"/>
                <a:gd name="connsiteX46" fmla="*/ 1187302 w 1577163"/>
                <a:gd name="connsiteY46" fmla="*/ 85061 h 237461"/>
                <a:gd name="connsiteX47" fmla="*/ 1201479 w 1577163"/>
                <a:gd name="connsiteY47" fmla="*/ 88605 h 237461"/>
                <a:gd name="connsiteX48" fmla="*/ 1222744 w 1577163"/>
                <a:gd name="connsiteY48" fmla="*/ 95693 h 237461"/>
                <a:gd name="connsiteX49" fmla="*/ 1233377 w 1577163"/>
                <a:gd name="connsiteY49" fmla="*/ 99237 h 237461"/>
                <a:gd name="connsiteX50" fmla="*/ 1258186 w 1577163"/>
                <a:gd name="connsiteY50" fmla="*/ 106326 h 237461"/>
                <a:gd name="connsiteX51" fmla="*/ 1272363 w 1577163"/>
                <a:gd name="connsiteY51" fmla="*/ 109870 h 237461"/>
                <a:gd name="connsiteX52" fmla="*/ 1282995 w 1577163"/>
                <a:gd name="connsiteY52" fmla="*/ 113414 h 237461"/>
                <a:gd name="connsiteX53" fmla="*/ 1297172 w 1577163"/>
                <a:gd name="connsiteY53" fmla="*/ 116958 h 237461"/>
                <a:gd name="connsiteX54" fmla="*/ 1318437 w 1577163"/>
                <a:gd name="connsiteY54" fmla="*/ 124047 h 237461"/>
                <a:gd name="connsiteX55" fmla="*/ 1329070 w 1577163"/>
                <a:gd name="connsiteY55" fmla="*/ 127591 h 237461"/>
                <a:gd name="connsiteX56" fmla="*/ 1350335 w 1577163"/>
                <a:gd name="connsiteY56" fmla="*/ 131135 h 237461"/>
                <a:gd name="connsiteX57" fmla="*/ 1368056 w 1577163"/>
                <a:gd name="connsiteY57" fmla="*/ 134679 h 237461"/>
                <a:gd name="connsiteX58" fmla="*/ 1396409 w 1577163"/>
                <a:gd name="connsiteY58" fmla="*/ 138223 h 237461"/>
                <a:gd name="connsiteX59" fmla="*/ 1431851 w 1577163"/>
                <a:gd name="connsiteY59" fmla="*/ 148856 h 237461"/>
                <a:gd name="connsiteX60" fmla="*/ 1442484 w 1577163"/>
                <a:gd name="connsiteY60" fmla="*/ 152400 h 237461"/>
                <a:gd name="connsiteX61" fmla="*/ 1463749 w 1577163"/>
                <a:gd name="connsiteY61" fmla="*/ 163033 h 237461"/>
                <a:gd name="connsiteX62" fmla="*/ 1474381 w 1577163"/>
                <a:gd name="connsiteY62" fmla="*/ 170121 h 237461"/>
                <a:gd name="connsiteX63" fmla="*/ 1481470 w 1577163"/>
                <a:gd name="connsiteY63" fmla="*/ 177209 h 237461"/>
                <a:gd name="connsiteX64" fmla="*/ 1502735 w 1577163"/>
                <a:gd name="connsiteY64" fmla="*/ 184298 h 237461"/>
                <a:gd name="connsiteX65" fmla="*/ 1513367 w 1577163"/>
                <a:gd name="connsiteY65" fmla="*/ 191386 h 237461"/>
                <a:gd name="connsiteX66" fmla="*/ 1520456 w 1577163"/>
                <a:gd name="connsiteY66" fmla="*/ 198475 h 237461"/>
                <a:gd name="connsiteX67" fmla="*/ 1541721 w 1577163"/>
                <a:gd name="connsiteY67" fmla="*/ 205563 h 237461"/>
                <a:gd name="connsiteX68" fmla="*/ 1552354 w 1577163"/>
                <a:gd name="connsiteY68" fmla="*/ 209107 h 237461"/>
                <a:gd name="connsiteX69" fmla="*/ 1570074 w 1577163"/>
                <a:gd name="connsiteY69" fmla="*/ 219740 h 237461"/>
                <a:gd name="connsiteX70" fmla="*/ 1577163 w 1577163"/>
                <a:gd name="connsiteY70" fmla="*/ 226828 h 23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577163" h="237461">
                  <a:moveTo>
                    <a:pt x="0" y="237461"/>
                  </a:moveTo>
                  <a:cubicBezTo>
                    <a:pt x="8270" y="231554"/>
                    <a:pt x="16095" y="224969"/>
                    <a:pt x="24809" y="219740"/>
                  </a:cubicBezTo>
                  <a:cubicBezTo>
                    <a:pt x="28013" y="217818"/>
                    <a:pt x="32176" y="218010"/>
                    <a:pt x="35442" y="216196"/>
                  </a:cubicBezTo>
                  <a:cubicBezTo>
                    <a:pt x="72003" y="195885"/>
                    <a:pt x="43280" y="206494"/>
                    <a:pt x="67340" y="198475"/>
                  </a:cubicBezTo>
                  <a:lnTo>
                    <a:pt x="88605" y="184298"/>
                  </a:lnTo>
                  <a:cubicBezTo>
                    <a:pt x="92149" y="181935"/>
                    <a:pt x="95196" y="178556"/>
                    <a:pt x="99237" y="177209"/>
                  </a:cubicBezTo>
                  <a:lnTo>
                    <a:pt x="109870" y="173665"/>
                  </a:lnTo>
                  <a:cubicBezTo>
                    <a:pt x="113414" y="171302"/>
                    <a:pt x="116692" y="168482"/>
                    <a:pt x="120502" y="166577"/>
                  </a:cubicBezTo>
                  <a:cubicBezTo>
                    <a:pt x="123844" y="164906"/>
                    <a:pt x="127931" y="164955"/>
                    <a:pt x="131135" y="163033"/>
                  </a:cubicBezTo>
                  <a:cubicBezTo>
                    <a:pt x="134000" y="161314"/>
                    <a:pt x="135234" y="157438"/>
                    <a:pt x="138223" y="155944"/>
                  </a:cubicBezTo>
                  <a:cubicBezTo>
                    <a:pt x="138225" y="155943"/>
                    <a:pt x="164804" y="147084"/>
                    <a:pt x="170121" y="145312"/>
                  </a:cubicBezTo>
                  <a:lnTo>
                    <a:pt x="191386" y="138223"/>
                  </a:lnTo>
                  <a:lnTo>
                    <a:pt x="202019" y="134679"/>
                  </a:lnTo>
                  <a:cubicBezTo>
                    <a:pt x="205563" y="132316"/>
                    <a:pt x="208759" y="129321"/>
                    <a:pt x="212651" y="127591"/>
                  </a:cubicBezTo>
                  <a:cubicBezTo>
                    <a:pt x="219479" y="124557"/>
                    <a:pt x="226828" y="122866"/>
                    <a:pt x="233916" y="120503"/>
                  </a:cubicBezTo>
                  <a:lnTo>
                    <a:pt x="244549" y="116958"/>
                  </a:lnTo>
                  <a:cubicBezTo>
                    <a:pt x="244553" y="116957"/>
                    <a:pt x="265811" y="109871"/>
                    <a:pt x="265814" y="109870"/>
                  </a:cubicBezTo>
                  <a:cubicBezTo>
                    <a:pt x="271721" y="108689"/>
                    <a:pt x="277691" y="107787"/>
                    <a:pt x="283535" y="106326"/>
                  </a:cubicBezTo>
                  <a:cubicBezTo>
                    <a:pt x="303774" y="101266"/>
                    <a:pt x="284041" y="103656"/>
                    <a:pt x="308344" y="99237"/>
                  </a:cubicBezTo>
                  <a:cubicBezTo>
                    <a:pt x="316563" y="97743"/>
                    <a:pt x="324884" y="96874"/>
                    <a:pt x="333154" y="95693"/>
                  </a:cubicBezTo>
                  <a:cubicBezTo>
                    <a:pt x="340242" y="93330"/>
                    <a:pt x="348202" y="92750"/>
                    <a:pt x="354419" y="88605"/>
                  </a:cubicBezTo>
                  <a:cubicBezTo>
                    <a:pt x="361507" y="83879"/>
                    <a:pt x="367602" y="77122"/>
                    <a:pt x="375684" y="74428"/>
                  </a:cubicBezTo>
                  <a:lnTo>
                    <a:pt x="450112" y="49619"/>
                  </a:lnTo>
                  <a:lnTo>
                    <a:pt x="471377" y="42530"/>
                  </a:lnTo>
                  <a:cubicBezTo>
                    <a:pt x="474921" y="41349"/>
                    <a:pt x="478324" y="39600"/>
                    <a:pt x="482009" y="38986"/>
                  </a:cubicBezTo>
                  <a:cubicBezTo>
                    <a:pt x="491489" y="37406"/>
                    <a:pt x="511088" y="34375"/>
                    <a:pt x="520995" y="31898"/>
                  </a:cubicBezTo>
                  <a:cubicBezTo>
                    <a:pt x="542925" y="26416"/>
                    <a:pt x="519300" y="29779"/>
                    <a:pt x="545805" y="24809"/>
                  </a:cubicBezTo>
                  <a:cubicBezTo>
                    <a:pt x="559931" y="22160"/>
                    <a:pt x="574242" y="20539"/>
                    <a:pt x="588335" y="17721"/>
                  </a:cubicBezTo>
                  <a:cubicBezTo>
                    <a:pt x="594242" y="16540"/>
                    <a:pt x="600124" y="15224"/>
                    <a:pt x="606056" y="14177"/>
                  </a:cubicBezTo>
                  <a:cubicBezTo>
                    <a:pt x="620210" y="11679"/>
                    <a:pt x="634643" y="10575"/>
                    <a:pt x="648586" y="7089"/>
                  </a:cubicBezTo>
                  <a:cubicBezTo>
                    <a:pt x="672003" y="1233"/>
                    <a:pt x="657929" y="4148"/>
                    <a:pt x="691116" y="0"/>
                  </a:cubicBezTo>
                  <a:lnTo>
                    <a:pt x="843516" y="3544"/>
                  </a:lnTo>
                  <a:cubicBezTo>
                    <a:pt x="849535" y="3795"/>
                    <a:pt x="855246" y="6458"/>
                    <a:pt x="861237" y="7089"/>
                  </a:cubicBezTo>
                  <a:cubicBezTo>
                    <a:pt x="877728" y="8825"/>
                    <a:pt x="894316" y="9452"/>
                    <a:pt x="910856" y="10633"/>
                  </a:cubicBezTo>
                  <a:cubicBezTo>
                    <a:pt x="919126" y="11814"/>
                    <a:pt x="927362" y="13255"/>
                    <a:pt x="935665" y="14177"/>
                  </a:cubicBezTo>
                  <a:cubicBezTo>
                    <a:pt x="948634" y="15618"/>
                    <a:pt x="961733" y="15876"/>
                    <a:pt x="974651" y="17721"/>
                  </a:cubicBezTo>
                  <a:cubicBezTo>
                    <a:pt x="978349" y="18249"/>
                    <a:pt x="981660" y="20359"/>
                    <a:pt x="985284" y="21265"/>
                  </a:cubicBezTo>
                  <a:cubicBezTo>
                    <a:pt x="991128" y="22726"/>
                    <a:pt x="997161" y="23348"/>
                    <a:pt x="1003005" y="24809"/>
                  </a:cubicBezTo>
                  <a:cubicBezTo>
                    <a:pt x="1006629" y="25715"/>
                    <a:pt x="1010045" y="27328"/>
                    <a:pt x="1013637" y="28354"/>
                  </a:cubicBezTo>
                  <a:cubicBezTo>
                    <a:pt x="1018321" y="29692"/>
                    <a:pt x="1023148" y="30498"/>
                    <a:pt x="1027814" y="31898"/>
                  </a:cubicBezTo>
                  <a:cubicBezTo>
                    <a:pt x="1038549" y="35118"/>
                    <a:pt x="1049080" y="38986"/>
                    <a:pt x="1059712" y="42530"/>
                  </a:cubicBezTo>
                  <a:lnTo>
                    <a:pt x="1070344" y="46075"/>
                  </a:lnTo>
                  <a:lnTo>
                    <a:pt x="1080977" y="49619"/>
                  </a:lnTo>
                  <a:cubicBezTo>
                    <a:pt x="1097825" y="60851"/>
                    <a:pt x="1087570" y="55361"/>
                    <a:pt x="1112874" y="63796"/>
                  </a:cubicBezTo>
                  <a:lnTo>
                    <a:pt x="1134140" y="70884"/>
                  </a:lnTo>
                  <a:cubicBezTo>
                    <a:pt x="1137684" y="72065"/>
                    <a:pt x="1141148" y="73522"/>
                    <a:pt x="1144772" y="74428"/>
                  </a:cubicBezTo>
                  <a:lnTo>
                    <a:pt x="1187302" y="85061"/>
                  </a:lnTo>
                  <a:cubicBezTo>
                    <a:pt x="1192028" y="86243"/>
                    <a:pt x="1196858" y="87065"/>
                    <a:pt x="1201479" y="88605"/>
                  </a:cubicBezTo>
                  <a:lnTo>
                    <a:pt x="1222744" y="95693"/>
                  </a:lnTo>
                  <a:cubicBezTo>
                    <a:pt x="1226288" y="96874"/>
                    <a:pt x="1229753" y="98331"/>
                    <a:pt x="1233377" y="99237"/>
                  </a:cubicBezTo>
                  <a:cubicBezTo>
                    <a:pt x="1277752" y="110333"/>
                    <a:pt x="1222554" y="96146"/>
                    <a:pt x="1258186" y="106326"/>
                  </a:cubicBezTo>
                  <a:cubicBezTo>
                    <a:pt x="1262870" y="107664"/>
                    <a:pt x="1267679" y="108532"/>
                    <a:pt x="1272363" y="109870"/>
                  </a:cubicBezTo>
                  <a:cubicBezTo>
                    <a:pt x="1275955" y="110896"/>
                    <a:pt x="1279403" y="112388"/>
                    <a:pt x="1282995" y="113414"/>
                  </a:cubicBezTo>
                  <a:cubicBezTo>
                    <a:pt x="1287679" y="114752"/>
                    <a:pt x="1292506" y="115558"/>
                    <a:pt x="1297172" y="116958"/>
                  </a:cubicBezTo>
                  <a:cubicBezTo>
                    <a:pt x="1304329" y="119105"/>
                    <a:pt x="1311349" y="121684"/>
                    <a:pt x="1318437" y="124047"/>
                  </a:cubicBezTo>
                  <a:cubicBezTo>
                    <a:pt x="1321981" y="125228"/>
                    <a:pt x="1325385" y="126977"/>
                    <a:pt x="1329070" y="127591"/>
                  </a:cubicBezTo>
                  <a:lnTo>
                    <a:pt x="1350335" y="131135"/>
                  </a:lnTo>
                  <a:cubicBezTo>
                    <a:pt x="1356262" y="132213"/>
                    <a:pt x="1362102" y="133763"/>
                    <a:pt x="1368056" y="134679"/>
                  </a:cubicBezTo>
                  <a:cubicBezTo>
                    <a:pt x="1377470" y="136127"/>
                    <a:pt x="1386958" y="137042"/>
                    <a:pt x="1396409" y="138223"/>
                  </a:cubicBezTo>
                  <a:cubicBezTo>
                    <a:pt x="1417836" y="143581"/>
                    <a:pt x="1405963" y="140227"/>
                    <a:pt x="1431851" y="148856"/>
                  </a:cubicBezTo>
                  <a:lnTo>
                    <a:pt x="1442484" y="152400"/>
                  </a:lnTo>
                  <a:cubicBezTo>
                    <a:pt x="1472944" y="172709"/>
                    <a:pt x="1434411" y="148365"/>
                    <a:pt x="1463749" y="163033"/>
                  </a:cubicBezTo>
                  <a:cubicBezTo>
                    <a:pt x="1467559" y="164938"/>
                    <a:pt x="1471055" y="167460"/>
                    <a:pt x="1474381" y="170121"/>
                  </a:cubicBezTo>
                  <a:cubicBezTo>
                    <a:pt x="1476990" y="172208"/>
                    <a:pt x="1478481" y="175715"/>
                    <a:pt x="1481470" y="177209"/>
                  </a:cubicBezTo>
                  <a:cubicBezTo>
                    <a:pt x="1488153" y="180551"/>
                    <a:pt x="1502735" y="184298"/>
                    <a:pt x="1502735" y="184298"/>
                  </a:cubicBezTo>
                  <a:cubicBezTo>
                    <a:pt x="1506279" y="186661"/>
                    <a:pt x="1510041" y="188725"/>
                    <a:pt x="1513367" y="191386"/>
                  </a:cubicBezTo>
                  <a:cubicBezTo>
                    <a:pt x="1515976" y="193474"/>
                    <a:pt x="1517467" y="196981"/>
                    <a:pt x="1520456" y="198475"/>
                  </a:cubicBezTo>
                  <a:cubicBezTo>
                    <a:pt x="1527139" y="201816"/>
                    <a:pt x="1534633" y="203200"/>
                    <a:pt x="1541721" y="205563"/>
                  </a:cubicBezTo>
                  <a:lnTo>
                    <a:pt x="1552354" y="209107"/>
                  </a:lnTo>
                  <a:cubicBezTo>
                    <a:pt x="1570309" y="227065"/>
                    <a:pt x="1547076" y="205942"/>
                    <a:pt x="1570074" y="219740"/>
                  </a:cubicBezTo>
                  <a:cubicBezTo>
                    <a:pt x="1572939" y="221459"/>
                    <a:pt x="1577163" y="226828"/>
                    <a:pt x="1577163" y="226828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53" name="矩形 52"/>
            <p:cNvSpPr/>
            <p:nvPr/>
          </p:nvSpPr>
          <p:spPr>
            <a:xfrm>
              <a:off x="7089511" y="3479254"/>
              <a:ext cx="11708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Text</a:t>
              </a:r>
              <a:r>
                <a:rPr kumimoji="1"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center</a:t>
              </a:r>
              <a:r>
                <a:rPr kumimoji="1"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line</a:t>
              </a:r>
              <a:r>
                <a:rPr kumimoji="1"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generation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圆角矩形 179"/>
            <p:cNvSpPr/>
            <p:nvPr/>
          </p:nvSpPr>
          <p:spPr>
            <a:xfrm>
              <a:off x="883648" y="3934585"/>
              <a:ext cx="7294382" cy="759203"/>
            </a:xfrm>
            <a:prstGeom prst="round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cxnSp>
          <p:nvCxnSpPr>
            <p:cNvPr id="55" name="直线箭头连接符 181"/>
            <p:cNvCxnSpPr/>
            <p:nvPr/>
          </p:nvCxnSpPr>
          <p:spPr>
            <a:xfrm>
              <a:off x="7113515" y="3517353"/>
              <a:ext cx="0" cy="6339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3806935" y="3610751"/>
              <a:ext cx="1447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Rectification</a:t>
              </a:r>
              <a:endParaRPr kumimoji="1" lang="zh-CN" altLang="en-US" sz="14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960005" y="3941177"/>
            <a:ext cx="1596478" cy="733416"/>
            <a:chOff x="960005" y="3941177"/>
            <a:chExt cx="1596478" cy="733416"/>
          </a:xfrm>
        </p:grpSpPr>
        <p:pic>
          <p:nvPicPr>
            <p:cNvPr id="12" name="图片 11"/>
            <p:cNvPicPr/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961009" y="4192788"/>
              <a:ext cx="1170601" cy="325364"/>
            </a:xfrm>
            <a:prstGeom prst="rect">
              <a:avLst/>
            </a:prstGeom>
          </p:spPr>
        </p:pic>
        <p:cxnSp>
          <p:nvCxnSpPr>
            <p:cNvPr id="51" name="直线箭头连接符 175"/>
            <p:cNvCxnSpPr>
              <a:endCxn id="12" idx="3"/>
            </p:cNvCxnSpPr>
            <p:nvPr/>
          </p:nvCxnSpPr>
          <p:spPr>
            <a:xfrm flipH="1">
              <a:off x="2131610" y="4355470"/>
              <a:ext cx="3165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/>
            <p:cNvSpPr/>
            <p:nvPr/>
          </p:nvSpPr>
          <p:spPr>
            <a:xfrm>
              <a:off x="2075636" y="4085672"/>
              <a:ext cx="4808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TPS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2089166" y="4178867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59" name="椭圆 58"/>
            <p:cNvSpPr/>
            <p:nvPr/>
          </p:nvSpPr>
          <p:spPr>
            <a:xfrm>
              <a:off x="1966777" y="4176092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0" name="椭圆 59"/>
            <p:cNvSpPr/>
            <p:nvPr/>
          </p:nvSpPr>
          <p:spPr>
            <a:xfrm>
              <a:off x="1840042" y="4176611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1" name="椭圆 60"/>
            <p:cNvSpPr/>
            <p:nvPr/>
          </p:nvSpPr>
          <p:spPr>
            <a:xfrm>
              <a:off x="1714627" y="417820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2" name="椭圆 61"/>
            <p:cNvSpPr/>
            <p:nvPr/>
          </p:nvSpPr>
          <p:spPr>
            <a:xfrm>
              <a:off x="1581433" y="417820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3" name="椭圆 62"/>
            <p:cNvSpPr/>
            <p:nvPr/>
          </p:nvSpPr>
          <p:spPr>
            <a:xfrm>
              <a:off x="1451037" y="4177346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4" name="椭圆 63"/>
            <p:cNvSpPr/>
            <p:nvPr/>
          </p:nvSpPr>
          <p:spPr>
            <a:xfrm>
              <a:off x="1323684" y="417527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5" name="椭圆 64"/>
            <p:cNvSpPr/>
            <p:nvPr/>
          </p:nvSpPr>
          <p:spPr>
            <a:xfrm>
              <a:off x="1196948" y="4176750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6" name="椭圆 65"/>
            <p:cNvSpPr/>
            <p:nvPr/>
          </p:nvSpPr>
          <p:spPr>
            <a:xfrm>
              <a:off x="1081002" y="4176751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7" name="椭圆 66"/>
            <p:cNvSpPr/>
            <p:nvPr/>
          </p:nvSpPr>
          <p:spPr>
            <a:xfrm>
              <a:off x="961009" y="4176750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8" name="椭圆 67"/>
            <p:cNvSpPr/>
            <p:nvPr/>
          </p:nvSpPr>
          <p:spPr>
            <a:xfrm>
              <a:off x="2088162" y="4488196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69" name="椭圆 68"/>
            <p:cNvSpPr/>
            <p:nvPr/>
          </p:nvSpPr>
          <p:spPr>
            <a:xfrm>
              <a:off x="1965773" y="4485421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0" name="椭圆 69"/>
            <p:cNvSpPr/>
            <p:nvPr/>
          </p:nvSpPr>
          <p:spPr>
            <a:xfrm>
              <a:off x="1839037" y="4485940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1" name="椭圆 70"/>
            <p:cNvSpPr/>
            <p:nvPr/>
          </p:nvSpPr>
          <p:spPr>
            <a:xfrm>
              <a:off x="1713623" y="4487537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2" name="椭圆 71"/>
            <p:cNvSpPr/>
            <p:nvPr/>
          </p:nvSpPr>
          <p:spPr>
            <a:xfrm>
              <a:off x="1580429" y="448753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3" name="椭圆 72"/>
            <p:cNvSpPr/>
            <p:nvPr/>
          </p:nvSpPr>
          <p:spPr>
            <a:xfrm>
              <a:off x="1450032" y="4486675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6" name="椭圆 75"/>
            <p:cNvSpPr/>
            <p:nvPr/>
          </p:nvSpPr>
          <p:spPr>
            <a:xfrm>
              <a:off x="1322679" y="448460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7" name="椭圆 76"/>
            <p:cNvSpPr/>
            <p:nvPr/>
          </p:nvSpPr>
          <p:spPr>
            <a:xfrm>
              <a:off x="1195943" y="448607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8" name="椭圆 77"/>
            <p:cNvSpPr/>
            <p:nvPr/>
          </p:nvSpPr>
          <p:spPr>
            <a:xfrm>
              <a:off x="1079997" y="448607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79" name="椭圆 78"/>
            <p:cNvSpPr/>
            <p:nvPr/>
          </p:nvSpPr>
          <p:spPr>
            <a:xfrm>
              <a:off x="960005" y="448607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cxnSp>
          <p:nvCxnSpPr>
            <p:cNvPr id="103" name="直线箭头连接符 51"/>
            <p:cNvCxnSpPr/>
            <p:nvPr/>
          </p:nvCxnSpPr>
          <p:spPr>
            <a:xfrm flipH="1">
              <a:off x="1341220" y="4053923"/>
              <a:ext cx="146739" cy="133741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线箭头连接符 51"/>
            <p:cNvCxnSpPr/>
            <p:nvPr/>
          </p:nvCxnSpPr>
          <p:spPr>
            <a:xfrm flipH="1" flipV="1">
              <a:off x="1338769" y="4496607"/>
              <a:ext cx="146739" cy="133741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5" name="文本框 104">
                  <a:extLst>
                    <a:ext uri="{FF2B5EF4-FFF2-40B4-BE49-F238E27FC236}">
                      <ele attr="{52C52E8D-A2F8-4F65-9C21-341DDDFE9117}"/>
                    </a:ext>
                  </a:extLst>
                </p:cNvPr>
                <p:cNvSpPr txBox="1"/>
                <p:nvPr/>
              </p:nvSpPr>
              <p:spPr>
                <a:xfrm>
                  <a:off x="1510780" y="3941177"/>
                  <a:ext cx="380489" cy="18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1200"/>
                </a:p>
              </p:txBody>
            </p:sp>
          </mc:Choice>
          <mc:Fallback>
            <p:sp>
              <p:nvSpPr>
                <p:cNvPr id="105" name="文本框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0780" y="3941177"/>
                  <a:ext cx="380489" cy="18485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677" r="-161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6" name="文本框 105">
                  <a:extLst>
                    <a:ext uri="{FF2B5EF4-FFF2-40B4-BE49-F238E27FC236}">
                      <ele attr="{0D3A0CD1-A172-412B-9493-46B4A03D47BB}"/>
                    </a:ext>
                  </a:extLst>
                </p:cNvPr>
                <p:cNvSpPr txBox="1"/>
                <p:nvPr/>
              </p:nvSpPr>
              <p:spPr>
                <a:xfrm>
                  <a:off x="1507933" y="4489734"/>
                  <a:ext cx="233013" cy="18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1200"/>
                </a:p>
              </p:txBody>
            </p:sp>
          </mc:Choice>
          <mc:Fallback>
            <p:sp>
              <p:nvSpPr>
                <p:cNvPr id="106" name="文本框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7933" y="4489734"/>
                  <a:ext cx="233013" cy="18485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385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</p:grpSp>
      <p:grpSp>
        <p:nvGrpSpPr>
          <p:cNvPr id="116" name="组合 115"/>
          <p:cNvGrpSpPr/>
          <p:nvPr/>
        </p:nvGrpSpPr>
        <p:grpSpPr>
          <a:xfrm>
            <a:off x="2454635" y="3910301"/>
            <a:ext cx="2351698" cy="751182"/>
            <a:chOff x="2454635" y="3910301"/>
            <a:chExt cx="2351698" cy="751182"/>
          </a:xfrm>
        </p:grpSpPr>
        <p:pic>
          <p:nvPicPr>
            <p:cNvPr id="24" name="图片 23"/>
            <p:cNvPicPr/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2454635" y="4192788"/>
              <a:ext cx="1264234" cy="325364"/>
            </a:xfrm>
            <a:prstGeom prst="rect">
              <a:avLst/>
            </a:prstGeom>
          </p:spPr>
        </p:pic>
        <p:sp>
          <p:nvSpPr>
            <p:cNvPr id="27" name="椭圆 26"/>
            <p:cNvSpPr/>
            <p:nvPr/>
          </p:nvSpPr>
          <p:spPr>
            <a:xfrm>
              <a:off x="2545495" y="4396737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2637429" y="4337342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766570" y="4309790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0" name="椭圆 29"/>
            <p:cNvSpPr/>
            <p:nvPr/>
          </p:nvSpPr>
          <p:spPr>
            <a:xfrm>
              <a:off x="2886542" y="4277561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3012610" y="4255001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2" name="椭圆 31"/>
            <p:cNvSpPr/>
            <p:nvPr/>
          </p:nvSpPr>
          <p:spPr>
            <a:xfrm>
              <a:off x="3129606" y="4271356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3" name="椭圆 32"/>
            <p:cNvSpPr/>
            <p:nvPr/>
          </p:nvSpPr>
          <p:spPr>
            <a:xfrm>
              <a:off x="3260430" y="4284644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3364248" y="4307484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5" name="椭圆 34"/>
            <p:cNvSpPr/>
            <p:nvPr/>
          </p:nvSpPr>
          <p:spPr>
            <a:xfrm>
              <a:off x="3474573" y="4337799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6" name="椭圆 35"/>
            <p:cNvSpPr/>
            <p:nvPr/>
          </p:nvSpPr>
          <p:spPr>
            <a:xfrm>
              <a:off x="3600331" y="4396663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9" name="矩形 48"/>
            <p:cNvSpPr/>
            <p:nvPr/>
          </p:nvSpPr>
          <p:spPr>
            <a:xfrm>
              <a:off x="3680059" y="3910301"/>
              <a:ext cx="112627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Control</a:t>
              </a:r>
              <a:r>
                <a:rPr kumimoji="1"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points</a:t>
              </a:r>
              <a:r>
                <a:rPr kumimoji="1"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generation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50" name="直线箭头连接符 174"/>
            <p:cNvCxnSpPr/>
            <p:nvPr/>
          </p:nvCxnSpPr>
          <p:spPr>
            <a:xfrm flipH="1" flipV="1">
              <a:off x="3650164" y="4372569"/>
              <a:ext cx="1046864" cy="165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2458052" y="4321004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1" name="椭圆 80"/>
            <p:cNvSpPr/>
            <p:nvPr/>
          </p:nvSpPr>
          <p:spPr>
            <a:xfrm>
              <a:off x="2641752" y="4473044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2" name="椭圆 81"/>
            <p:cNvSpPr/>
            <p:nvPr/>
          </p:nvSpPr>
          <p:spPr>
            <a:xfrm>
              <a:off x="2573844" y="4267081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3" name="椭圆 82"/>
            <p:cNvSpPr/>
            <p:nvPr/>
          </p:nvSpPr>
          <p:spPr>
            <a:xfrm>
              <a:off x="2728008" y="442551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4" name="椭圆 83"/>
            <p:cNvSpPr/>
            <p:nvPr/>
          </p:nvSpPr>
          <p:spPr>
            <a:xfrm>
              <a:off x="2705173" y="423547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5" name="椭圆 84"/>
            <p:cNvSpPr/>
            <p:nvPr/>
          </p:nvSpPr>
          <p:spPr>
            <a:xfrm>
              <a:off x="2841168" y="4403466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6" name="椭圆 85"/>
            <p:cNvSpPr/>
            <p:nvPr/>
          </p:nvSpPr>
          <p:spPr>
            <a:xfrm>
              <a:off x="2821477" y="4195964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7" name="椭圆 86"/>
            <p:cNvSpPr/>
            <p:nvPr/>
          </p:nvSpPr>
          <p:spPr>
            <a:xfrm>
              <a:off x="2948155" y="437785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2985753" y="4185437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3049070" y="4368325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3136711" y="4185437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1" name="椭圆 90"/>
            <p:cNvSpPr/>
            <p:nvPr/>
          </p:nvSpPr>
          <p:spPr>
            <a:xfrm>
              <a:off x="3124078" y="4390343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2" name="椭圆 91"/>
            <p:cNvSpPr/>
            <p:nvPr/>
          </p:nvSpPr>
          <p:spPr>
            <a:xfrm>
              <a:off x="3299902" y="4193274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3" name="椭圆 92"/>
            <p:cNvSpPr/>
            <p:nvPr/>
          </p:nvSpPr>
          <p:spPr>
            <a:xfrm>
              <a:off x="3229706" y="4379384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4" name="椭圆 93"/>
            <p:cNvSpPr/>
            <p:nvPr/>
          </p:nvSpPr>
          <p:spPr>
            <a:xfrm>
              <a:off x="3414002" y="4203260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5" name="椭圆 94"/>
            <p:cNvSpPr/>
            <p:nvPr/>
          </p:nvSpPr>
          <p:spPr>
            <a:xfrm>
              <a:off x="3322754" y="4403466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6" name="椭圆 95"/>
            <p:cNvSpPr/>
            <p:nvPr/>
          </p:nvSpPr>
          <p:spPr>
            <a:xfrm>
              <a:off x="3532273" y="423689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7" name="椭圆 96"/>
            <p:cNvSpPr/>
            <p:nvPr/>
          </p:nvSpPr>
          <p:spPr>
            <a:xfrm>
              <a:off x="3425385" y="443854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67187" y="4310088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99" name="椭圆 98"/>
            <p:cNvSpPr/>
            <p:nvPr/>
          </p:nvSpPr>
          <p:spPr>
            <a:xfrm>
              <a:off x="3552789" y="4484139"/>
              <a:ext cx="34471" cy="32073"/>
            </a:xfrm>
            <a:prstGeom prst="ellipse">
              <a:avLst/>
            </a:prstGeom>
            <a:solidFill>
              <a:srgbClr val="00F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cxnSp>
          <p:nvCxnSpPr>
            <p:cNvPr id="107" name="直线箭头连接符 51"/>
            <p:cNvCxnSpPr/>
            <p:nvPr/>
          </p:nvCxnSpPr>
          <p:spPr>
            <a:xfrm flipH="1">
              <a:off x="2854255" y="4098998"/>
              <a:ext cx="223244" cy="98989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8" name="文本框 107">
                  <a:extLst>
                    <a:ext uri="{FF2B5EF4-FFF2-40B4-BE49-F238E27FC236}">
                      <ele attr="{E6A3113C-F86E-4820-B67D-F0751D290895}"/>
                    </a:ext>
                  </a:extLst>
                </p:cNvPr>
                <p:cNvSpPr txBox="1"/>
                <p:nvPr/>
              </p:nvSpPr>
              <p:spPr>
                <a:xfrm>
                  <a:off x="3096444" y="3938213"/>
                  <a:ext cx="380489" cy="18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oMath>
                    </m:oMathPara>
                  </a14:m>
                  <a:endParaRPr lang="en-US" sz="1200"/>
                </a:p>
              </p:txBody>
            </p:sp>
          </mc:Choice>
          <mc:Fallback>
            <p:sp>
              <p:nvSpPr>
                <p:cNvPr id="108" name="文本框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6444" y="3938213"/>
                  <a:ext cx="380489" cy="18485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9677" r="-161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9" name="文本框 108">
                  <a:extLst>
                    <a:ext uri="{FF2B5EF4-FFF2-40B4-BE49-F238E27FC236}">
                      <ele attr="{5452765F-0514-4731-9A97-E1CBFCB001F7}"/>
                    </a:ext>
                  </a:extLst>
                </p:cNvPr>
                <p:cNvSpPr txBox="1"/>
                <p:nvPr/>
              </p:nvSpPr>
              <p:spPr>
                <a:xfrm>
                  <a:off x="3099989" y="4476624"/>
                  <a:ext cx="233013" cy="18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oMath>
                    </m:oMathPara>
                  </a14:m>
                  <a:endParaRPr lang="en-US" sz="1200"/>
                </a:p>
              </p:txBody>
            </p:sp>
          </mc:Choice>
          <mc:Fallback>
            <p:sp>
              <p:nvSpPr>
                <p:cNvPr id="109" name="文本框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9989" y="4476624"/>
                  <a:ext cx="233013" cy="18485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5789" r="-2632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110" name="直线箭头连接符 51"/>
            <p:cNvCxnSpPr/>
            <p:nvPr/>
          </p:nvCxnSpPr>
          <p:spPr>
            <a:xfrm flipH="1" flipV="1">
              <a:off x="2968581" y="4400891"/>
              <a:ext cx="146739" cy="133741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4698663" y="3917203"/>
            <a:ext cx="2382557" cy="605174"/>
            <a:chOff x="4698663" y="3917203"/>
            <a:chExt cx="2382557" cy="60517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4698663" y="4197986"/>
              <a:ext cx="1169616" cy="324391"/>
            </a:xfrm>
            <a:prstGeom prst="rect">
              <a:avLst/>
            </a:prstGeom>
          </p:spPr>
        </p:pic>
        <p:sp>
          <p:nvSpPr>
            <p:cNvPr id="37" name="椭圆 36"/>
            <p:cNvSpPr/>
            <p:nvPr/>
          </p:nvSpPr>
          <p:spPr>
            <a:xfrm>
              <a:off x="4768118" y="4431159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8" name="椭圆 37"/>
            <p:cNvSpPr/>
            <p:nvPr/>
          </p:nvSpPr>
          <p:spPr>
            <a:xfrm>
              <a:off x="4859294" y="4376736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4957811" y="4346819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5090899" y="4297457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5220900" y="4273648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2" name="椭圆 41"/>
            <p:cNvSpPr/>
            <p:nvPr/>
          </p:nvSpPr>
          <p:spPr>
            <a:xfrm>
              <a:off x="5335612" y="4274232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5466436" y="4300402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4" name="椭圆 43"/>
            <p:cNvSpPr/>
            <p:nvPr/>
          </p:nvSpPr>
          <p:spPr>
            <a:xfrm>
              <a:off x="5570254" y="4332902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5" name="椭圆 44"/>
            <p:cNvSpPr/>
            <p:nvPr/>
          </p:nvSpPr>
          <p:spPr>
            <a:xfrm>
              <a:off x="5670196" y="4363217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5806337" y="4422082"/>
              <a:ext cx="49095" cy="456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47" name="矩形 46"/>
            <p:cNvSpPr/>
            <p:nvPr/>
          </p:nvSpPr>
          <p:spPr>
            <a:xfrm>
              <a:off x="5800097" y="3917203"/>
              <a:ext cx="12811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Evenly</a:t>
              </a:r>
              <a:r>
                <a:rPr lang="zh-CN" altLang="en-US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spaced</a:t>
              </a:r>
              <a:endParaRPr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sampling</a:t>
              </a:r>
              <a:endParaRPr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48" name="直线箭头连接符 171"/>
            <p:cNvCxnSpPr>
              <a:stCxn id="25" idx="1"/>
            </p:cNvCxnSpPr>
            <p:nvPr/>
          </p:nvCxnSpPr>
          <p:spPr>
            <a:xfrm flipH="1" flipV="1">
              <a:off x="5874798" y="4354765"/>
              <a:ext cx="1046864" cy="165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1" name="文本框 110">
                  <a:extLst>
                    <a:ext uri="{FF2B5EF4-FFF2-40B4-BE49-F238E27FC236}">
                      <ele attr="{0C040B89-D409-4171-9090-B7746137021E}"/>
                    </a:ext>
                  </a:extLst>
                </p:cNvPr>
                <p:cNvSpPr txBox="1"/>
                <p:nvPr/>
              </p:nvSpPr>
              <p:spPr>
                <a:xfrm>
                  <a:off x="5274872" y="3957382"/>
                  <a:ext cx="152349" cy="1848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oMath>
                    </m:oMathPara>
                  </a14:m>
                  <a:endParaRPr lang="en-US" sz="1200"/>
                </a:p>
              </p:txBody>
            </p:sp>
          </mc:Choice>
          <mc:Fallback>
            <p:sp>
              <p:nvSpPr>
                <p:cNvPr id="111" name="文本框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4872" y="3957382"/>
                  <a:ext cx="152349" cy="184859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2000" r="-72000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cxnSp>
          <p:nvCxnSpPr>
            <p:cNvPr id="112" name="直线箭头连接符 51"/>
            <p:cNvCxnSpPr>
              <a:stCxn id="111" idx="2"/>
            </p:cNvCxnSpPr>
            <p:nvPr/>
          </p:nvCxnSpPr>
          <p:spPr>
            <a:xfrm flipH="1">
              <a:off x="5107204" y="4142241"/>
              <a:ext cx="243843" cy="170976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962573" y="1825656"/>
            <a:ext cx="7209883" cy="1695418"/>
            <a:chOff x="962573" y="1825656"/>
            <a:chExt cx="7209883" cy="1695418"/>
          </a:xfrm>
        </p:grpSpPr>
        <p:sp>
          <p:nvSpPr>
            <p:cNvPr id="6" name="文本框 5"/>
            <p:cNvSpPr txBox="1"/>
            <p:nvPr/>
          </p:nvSpPr>
          <p:spPr>
            <a:xfrm>
              <a:off x="4252164" y="2653437"/>
              <a:ext cx="932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TCL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253219" y="3194580"/>
              <a:ext cx="9325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i="1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scale</a:t>
              </a:r>
              <a:endParaRPr kumimoji="1" lang="en-US" altLang="zh-CN" sz="1200" i="1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圆角矩形 23"/>
            <p:cNvSpPr/>
            <p:nvPr/>
          </p:nvSpPr>
          <p:spPr>
            <a:xfrm>
              <a:off x="3999027" y="2163193"/>
              <a:ext cx="4173429" cy="1357881"/>
            </a:xfrm>
            <a:prstGeom prst="round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67797" y="1825656"/>
              <a:ext cx="3010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Geometrical</a:t>
              </a:r>
              <a:r>
                <a:rPr kumimoji="1" lang="zh-CN" altLang="en-US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Attributes</a:t>
              </a:r>
              <a:r>
                <a:rPr kumimoji="1" lang="zh-CN" altLang="en-US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kumimoji="1" lang="en-US" altLang="zh-CN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Prediction</a:t>
              </a:r>
              <a:endParaRPr kumimoji="1" lang="zh-CN" altLang="en-US" sz="14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62573" y="2686027"/>
              <a:ext cx="1169616" cy="324391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4128565" y="2336143"/>
              <a:ext cx="1172988" cy="325364"/>
            </a:xfrm>
            <a:prstGeom prst="rect">
              <a:avLst/>
            </a:prstGeom>
          </p:spPr>
        </p:pic>
        <p:pic>
          <p:nvPicPr>
            <p:cNvPr id="14" name="图片 13"/>
            <p:cNvPicPr/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>
              <a:off x="4128565" y="2888009"/>
              <a:ext cx="1180671" cy="325168"/>
            </a:xfrm>
            <a:prstGeom prst="rect">
              <a:avLst/>
            </a:prstGeom>
          </p:spPr>
        </p:pic>
        <p:pic>
          <p:nvPicPr>
            <p:cNvPr id="15" name="图片 14"/>
            <p:cNvPicPr/>
            <p:nvPr/>
          </p:nvPicPr>
          <p:blipFill rotWithShape="1">
            <a:blip r:embed="rId11" cstate="screen"/>
            <a:srcRect/>
            <a:stretch>
              <a:fillRect/>
            </a:stretch>
          </p:blipFill>
          <p:spPr>
            <a:xfrm>
              <a:off x="5482772" y="2336143"/>
              <a:ext cx="1180671" cy="325364"/>
            </a:xfrm>
            <a:prstGeom prst="rect">
              <a:avLst/>
            </a:prstGeom>
          </p:spPr>
        </p:pic>
        <p:pic>
          <p:nvPicPr>
            <p:cNvPr id="16" name="图片 15"/>
            <p:cNvPicPr/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5483294" y="2888009"/>
              <a:ext cx="1181375" cy="325364"/>
            </a:xfrm>
            <a:prstGeom prst="rect">
              <a:avLst/>
            </a:prstGeom>
          </p:spPr>
        </p:pic>
        <p:cxnSp>
          <p:nvCxnSpPr>
            <p:cNvPr id="17" name="直线箭头连接符 102"/>
            <p:cNvCxnSpPr/>
            <p:nvPr/>
          </p:nvCxnSpPr>
          <p:spPr>
            <a:xfrm>
              <a:off x="2123440" y="2848223"/>
              <a:ext cx="409573" cy="3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06"/>
            <p:cNvCxnSpPr>
              <a:endCxn id="9" idx="1"/>
            </p:cNvCxnSpPr>
            <p:nvPr/>
          </p:nvCxnSpPr>
          <p:spPr>
            <a:xfrm flipV="1">
              <a:off x="3598826" y="2842134"/>
              <a:ext cx="400201" cy="6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>
                  <a:extLst>
                    <a:ext uri="{FF2B5EF4-FFF2-40B4-BE49-F238E27FC236}">
                      <ele attr="{953002D3-74B9-445D-9C4C-E606519B8357}"/>
                    </a:ext>
                  </a:extLst>
                </p:cNvPr>
                <p:cNvSpPr txBox="1"/>
                <p:nvPr/>
              </p:nvSpPr>
              <p:spPr>
                <a:xfrm>
                  <a:off x="7227452" y="3213373"/>
                  <a:ext cx="37260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𝑠𝑖𝑛</m:t>
                        </m:r>
                        <m:r>
                          <a:rPr kumimoji="1" lang="zh-CN" altLang="en-US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𝜃</m:t>
                        </m:r>
                      </m:oMath>
                    </m:oMathPara>
                  </a14:m>
                  <a:endParaRPr kumimoji="1" lang="zh-CN" altLang="en-US" sz="1200" i="1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452" y="3213373"/>
                  <a:ext cx="372603" cy="18466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9836" r="-819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>
                  <a:extLst>
                    <a:ext uri="{FF2B5EF4-FFF2-40B4-BE49-F238E27FC236}">
                      <ele attr="{E06198E3-5001-4652-8CC5-B0FDE24E1BA6}"/>
                    </a:ext>
                  </a:extLst>
                </p:cNvPr>
                <p:cNvSpPr txBox="1"/>
                <p:nvPr/>
              </p:nvSpPr>
              <p:spPr>
                <a:xfrm>
                  <a:off x="7214663" y="2661314"/>
                  <a:ext cx="38914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𝑐𝑜𝑠</m:t>
                        </m:r>
                        <m:r>
                          <a:rPr kumimoji="1" lang="zh-CN" altLang="en-US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𝜃</m:t>
                        </m:r>
                      </m:oMath>
                    </m:oMathPara>
                  </a14:m>
                  <a:endParaRPr kumimoji="1" lang="zh-CN" altLang="en-US" sz="1200" i="1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663" y="2661314"/>
                  <a:ext cx="389145" cy="184666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6349" r="-9524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>
                  <a:extLst>
                    <a:ext uri="{FF2B5EF4-FFF2-40B4-BE49-F238E27FC236}">
                      <ele attr="{D54B6C1A-AC86-4F2B-970B-B335FDA5B763}"/>
                    </a:ext>
                  </a:extLst>
                </p:cNvPr>
                <p:cNvSpPr txBox="1"/>
                <p:nvPr/>
              </p:nvSpPr>
              <p:spPr>
                <a:xfrm>
                  <a:off x="5856838" y="2656904"/>
                  <a:ext cx="40562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𝑐𝑜𝑠</m:t>
                        </m:r>
                        <m:r>
                          <a:rPr kumimoji="1" lang="zh-CN" altLang="en-US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𝜑</m:t>
                        </m:r>
                      </m:oMath>
                    </m:oMathPara>
                  </a14:m>
                  <a:endParaRPr kumimoji="1" lang="zh-CN" altLang="en-US" sz="1200" i="1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6838" y="2656904"/>
                  <a:ext cx="405624" cy="184666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6061" r="-90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文本框 21">
                  <a:extLst>
                    <a:ext uri="{FF2B5EF4-FFF2-40B4-BE49-F238E27FC236}">
                      <ele attr="{EECE401F-0303-4F2E-A823-DC475DC9F974}"/>
                    </a:ext>
                  </a:extLst>
                </p:cNvPr>
                <p:cNvSpPr txBox="1"/>
                <p:nvPr/>
              </p:nvSpPr>
              <p:spPr>
                <a:xfrm>
                  <a:off x="5855432" y="3213178"/>
                  <a:ext cx="389081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𝑠𝑖𝑛</m:t>
                        </m:r>
                        <m:r>
                          <a:rPr kumimoji="1" lang="zh-CN" altLang="en-US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2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𝜑</m:t>
                        </m:r>
                      </m:oMath>
                    </m:oMathPara>
                  </a14:m>
                  <a:endParaRPr kumimoji="1" lang="zh-CN" altLang="en-US" sz="1200" i="1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5432" y="3213178"/>
                  <a:ext cx="389081" cy="18466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9524" r="-952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56" name="文本框 55"/>
            <p:cNvSpPr txBox="1"/>
            <p:nvPr/>
          </p:nvSpPr>
          <p:spPr>
            <a:xfrm>
              <a:off x="2370001" y="2208868"/>
              <a:ext cx="1447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Resnet + FPN</a:t>
              </a:r>
              <a:endParaRPr kumimoji="1" lang="en-US" altLang="zh-CN" sz="14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2535530" y="2479014"/>
              <a:ext cx="1063296" cy="723905"/>
              <a:chOff x="2178657" y="2930978"/>
              <a:chExt cx="1543440" cy="1129364"/>
            </a:xfrm>
          </p:grpSpPr>
          <p:sp>
            <p:nvSpPr>
              <p:cNvPr id="101" name="梯形 100"/>
              <p:cNvSpPr/>
              <p:nvPr/>
            </p:nvSpPr>
            <p:spPr>
              <a:xfrm rot="5400000">
                <a:off x="2084382" y="3025253"/>
                <a:ext cx="1129364" cy="940814"/>
              </a:xfrm>
              <a:prstGeom prst="trapezoid">
                <a:avLst>
                  <a:gd name="adj" fmla="val 43336"/>
                </a:avLst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102" name="梯形 101"/>
              <p:cNvSpPr/>
              <p:nvPr/>
            </p:nvSpPr>
            <p:spPr>
              <a:xfrm rot="16200000">
                <a:off x="3087977" y="3195047"/>
                <a:ext cx="667842" cy="600398"/>
              </a:xfrm>
              <a:prstGeom prst="trapezoid">
                <a:avLst>
                  <a:gd name="adj" fmla="val 29186"/>
                </a:avLst>
              </a:prstGeom>
              <a:solidFill>
                <a:schemeClr val="accent1">
                  <a:lumMod val="40000"/>
                  <a:lumOff val="60000"/>
                  <a:alpha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</p:grpSp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17" cstate="screen"/>
            <a:stretch>
              <a:fillRect/>
            </a:stretch>
          </p:blipFill>
          <p:spPr>
            <a:xfrm>
              <a:off x="6838727" y="2323785"/>
              <a:ext cx="1180671" cy="333120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18" cstate="screen"/>
            <a:stretch>
              <a:fillRect/>
            </a:stretch>
          </p:blipFill>
          <p:spPr>
            <a:xfrm>
              <a:off x="6838035" y="2888009"/>
              <a:ext cx="1181362" cy="321237"/>
            </a:xfrm>
            <a:prstGeom prst="rect">
              <a:avLst/>
            </a:prstGeom>
          </p:spPr>
        </p:pic>
      </p:grpSp>
      <p:sp>
        <p:nvSpPr>
          <p:cNvPr id="119" name="矩形 118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1603638"/>
            <a:ext cx="9144000" cy="2389864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964641" y="4519032"/>
            <a:ext cx="7214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Backbone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Resnet with FPN to extract shared features for Geometrical Attributes Prediction and Recognition.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Rectification Module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err="1">
                <a:latin typeface="Times New Roman" panose="02020603050405020304" charset="0"/>
                <a:cs typeface="Times New Roman" panose="02020603050405020304" charset="0"/>
              </a:rPr>
              <a:t>ScRN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for Geometrical Attributes Prediction and TPS for rectification.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Text Recognition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Attention-based recognizer.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181738" y="1707502"/>
            <a:ext cx="1231641" cy="933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64640" y="5063696"/>
            <a:ext cx="720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Rectification Module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ScRN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for Geometrical Attributes Prediction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and TPS for rectification.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/>
          <p:cNvSpPr txBox="1"/>
          <p:nvPr/>
        </p:nvSpPr>
        <p:spPr>
          <a:xfrm>
            <a:off x="1958831" y="1062453"/>
            <a:ext cx="5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Rectification Visualization</a:t>
            </a:r>
            <a:r>
              <a:rPr lang="en-US" altLang="zh-CN" sz="3200" baseline="-250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10599" y="1647539"/>
            <a:ext cx="7163017" cy="4560940"/>
            <a:chOff x="239890" y="913689"/>
            <a:chExt cx="7163017" cy="456094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22"/>
            <a:stretch>
              <a:fillRect/>
            </a:stretch>
          </p:blipFill>
          <p:spPr>
            <a:xfrm>
              <a:off x="339419" y="1522133"/>
              <a:ext cx="1636640" cy="410949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77"/>
            <a:stretch>
              <a:fillRect/>
            </a:stretch>
          </p:blipFill>
          <p:spPr>
            <a:xfrm>
              <a:off x="3835977" y="1516593"/>
              <a:ext cx="1604704" cy="424205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28"/>
            <a:stretch>
              <a:fillRect/>
            </a:stretch>
          </p:blipFill>
          <p:spPr>
            <a:xfrm>
              <a:off x="2107143" y="1526118"/>
              <a:ext cx="1608064" cy="410546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50"/>
            <a:stretch>
              <a:fillRect/>
            </a:stretch>
          </p:blipFill>
          <p:spPr>
            <a:xfrm>
              <a:off x="333374" y="3097119"/>
              <a:ext cx="1623635" cy="411756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89"/>
            <a:stretch>
              <a:fillRect/>
            </a:stretch>
          </p:blipFill>
          <p:spPr>
            <a:xfrm>
              <a:off x="2068786" y="3096954"/>
              <a:ext cx="1636639" cy="411921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45"/>
            <a:stretch>
              <a:fillRect/>
            </a:stretch>
          </p:blipFill>
          <p:spPr>
            <a:xfrm>
              <a:off x="3840898" y="3090038"/>
              <a:ext cx="1609307" cy="42786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08"/>
            <a:stretch>
              <a:fillRect/>
            </a:stretch>
          </p:blipFill>
          <p:spPr>
            <a:xfrm>
              <a:off x="5585678" y="3097858"/>
              <a:ext cx="1662847" cy="420041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36"/>
            <a:stretch>
              <a:fillRect/>
            </a:stretch>
          </p:blipFill>
          <p:spPr>
            <a:xfrm>
              <a:off x="239890" y="964472"/>
              <a:ext cx="1835698" cy="471321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170"/>
            <a:stretch>
              <a:fillRect/>
            </a:stretch>
          </p:blipFill>
          <p:spPr>
            <a:xfrm>
              <a:off x="3715208" y="913689"/>
              <a:ext cx="1859126" cy="548711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037"/>
            <a:stretch>
              <a:fillRect/>
            </a:stretch>
          </p:blipFill>
          <p:spPr>
            <a:xfrm>
              <a:off x="1977958" y="946392"/>
              <a:ext cx="1829733" cy="464256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47"/>
            <a:stretch>
              <a:fillRect/>
            </a:stretch>
          </p:blipFill>
          <p:spPr>
            <a:xfrm>
              <a:off x="339419" y="2533155"/>
              <a:ext cx="1735764" cy="457197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543"/>
            <a:stretch>
              <a:fillRect/>
            </a:stretch>
          </p:blipFill>
          <p:spPr>
            <a:xfrm>
              <a:off x="2084708" y="2557553"/>
              <a:ext cx="1620717" cy="408399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136"/>
            <a:stretch>
              <a:fillRect/>
            </a:stretch>
          </p:blipFill>
          <p:spPr>
            <a:xfrm>
              <a:off x="3835977" y="2506203"/>
              <a:ext cx="1718347" cy="465761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799"/>
            <a:stretch>
              <a:fillRect/>
            </a:stretch>
          </p:blipFill>
          <p:spPr>
            <a:xfrm>
              <a:off x="5450205" y="2515728"/>
              <a:ext cx="1915507" cy="526663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540"/>
            <a:stretch>
              <a:fillRect/>
            </a:stretch>
          </p:blipFill>
          <p:spPr>
            <a:xfrm>
              <a:off x="3756780" y="4042524"/>
              <a:ext cx="1828898" cy="440191"/>
            </a:xfrm>
            <a:prstGeom prst="rect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21"/>
            <a:stretch>
              <a:fillRect/>
            </a:stretch>
          </p:blipFill>
          <p:spPr>
            <a:xfrm>
              <a:off x="5515787" y="4010385"/>
              <a:ext cx="1887120" cy="493385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15"/>
            <a:stretch>
              <a:fillRect/>
            </a:stretch>
          </p:blipFill>
          <p:spPr>
            <a:xfrm>
              <a:off x="3849829" y="4591611"/>
              <a:ext cx="1665958" cy="411934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38"/>
            <a:stretch>
              <a:fillRect/>
            </a:stretch>
          </p:blipFill>
          <p:spPr>
            <a:xfrm>
              <a:off x="5629098" y="4568264"/>
              <a:ext cx="1649337" cy="435281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44"/>
            <a:stretch>
              <a:fillRect/>
            </a:stretch>
          </p:blipFill>
          <p:spPr>
            <a:xfrm>
              <a:off x="311157" y="4596896"/>
              <a:ext cx="1646145" cy="416068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87"/>
            <a:stretch>
              <a:fillRect/>
            </a:stretch>
          </p:blipFill>
          <p:spPr>
            <a:xfrm>
              <a:off x="2075367" y="4574556"/>
              <a:ext cx="1646145" cy="422304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" r="2873" b="61126"/>
            <a:stretch>
              <a:fillRect/>
            </a:stretch>
          </p:blipFill>
          <p:spPr>
            <a:xfrm>
              <a:off x="286298" y="4037044"/>
              <a:ext cx="1733873" cy="471537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" r="2650" b="60498"/>
            <a:stretch>
              <a:fillRect/>
            </a:stretch>
          </p:blipFill>
          <p:spPr>
            <a:xfrm>
              <a:off x="2012152" y="4037044"/>
              <a:ext cx="1733372" cy="479359"/>
            </a:xfrm>
            <a:prstGeom prst="rect">
              <a:avLst/>
            </a:prstGeom>
          </p:spPr>
        </p:pic>
        <p:sp>
          <p:nvSpPr>
            <p:cNvPr id="69" name="文本框 68"/>
            <p:cNvSpPr txBox="1"/>
            <p:nvPr/>
          </p:nvSpPr>
          <p:spPr>
            <a:xfrm>
              <a:off x="426037" y="1925281"/>
              <a:ext cx="1454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optimum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225751" y="1925774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err="1">
                  <a:latin typeface="Times New Roman" panose="02020603050405020304" charset="0"/>
                  <a:cs typeface="Times New Roman" panose="02020603050405020304" charset="0"/>
                </a:rPr>
                <a:t>vpersie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955890" y="1925774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coffee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707901" y="1925774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meant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491880" y="5012365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err="1">
                  <a:latin typeface="Times New Roman" panose="02020603050405020304" charset="0"/>
                  <a:cs typeface="Times New Roman" panose="02020603050405020304" charset="0"/>
                </a:rPr>
                <a:t>ronaldo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233712" y="5012964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football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83837" y="3504607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city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2098" y="3501871"/>
              <a:ext cx="1436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err="1">
                  <a:latin typeface="Times New Roman" panose="02020603050405020304" charset="0"/>
                  <a:cs typeface="Times New Roman" panose="02020603050405020304" charset="0"/>
                </a:rPr>
                <a:t>marlboro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976975" y="3501871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storage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5745244" y="3517899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capitol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3912647" y="5003532"/>
              <a:ext cx="1517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err="1">
                  <a:latin typeface="Times New Roman" panose="02020603050405020304" charset="0"/>
                  <a:cs typeface="Times New Roman" panose="02020603050405020304" charset="0"/>
                </a:rPr>
                <a:t>wyndham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742128" y="5012556"/>
              <a:ext cx="1322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under</a:t>
              </a:r>
              <a:endParaRPr lang="zh-CN" altLang="en-US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06"/>
            <a:stretch>
              <a:fillRect/>
            </a:stretch>
          </p:blipFill>
          <p:spPr>
            <a:xfrm>
              <a:off x="5545820" y="1521645"/>
              <a:ext cx="1642806" cy="411017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" r="3024" b="62183"/>
            <a:stretch>
              <a:fillRect/>
            </a:stretch>
          </p:blipFill>
          <p:spPr>
            <a:xfrm>
              <a:off x="5512000" y="964472"/>
              <a:ext cx="1721175" cy="4491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表格 72"/>
          <p:cNvGraphicFramePr/>
          <p:nvPr/>
        </p:nvGraphicFramePr>
        <p:xfrm>
          <a:off x="4746629" y="1508962"/>
          <a:ext cx="4145444" cy="1857311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1194785"/>
                <a:gridCol w="877937"/>
                <a:gridCol w="1036361"/>
                <a:gridCol w="1036361"/>
              </a:tblGrid>
              <a:tr h="3905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IIIT5K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SVT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IC13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Liao et al.</a:t>
                      </a:r>
                      <a:r>
                        <a:rPr lang="en-US" altLang="zh-CN" sz="1600" b="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(AAAI2019)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91.9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86.4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91.5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ASTER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93.4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89.5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94.5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ScRN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94.4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88.9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95.0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5" name="表格 74"/>
          <p:cNvGraphicFramePr/>
          <p:nvPr/>
        </p:nvGraphicFramePr>
        <p:xfrm>
          <a:off x="4746629" y="3803640"/>
          <a:ext cx="4145443" cy="1857311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1243624"/>
                <a:gridCol w="829097"/>
                <a:gridCol w="1036361"/>
                <a:gridCol w="1036361"/>
              </a:tblGrid>
              <a:tr h="3905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IC15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SVTP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CUTE80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Liao et al.</a:t>
                      </a:r>
                      <a:r>
                        <a:rPr lang="en-US" altLang="zh-CN" sz="1600" b="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(AAAI2019)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79.9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ASTER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76.1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78.5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79.5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44381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ScRN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78.7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80.8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87.5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6" name="文本框 75"/>
          <p:cNvSpPr txBox="1"/>
          <p:nvPr/>
        </p:nvSpPr>
        <p:spPr>
          <a:xfrm>
            <a:off x="5880275" y="1119780"/>
            <a:ext cx="187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Regular datasets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5880275" y="3460909"/>
            <a:ext cx="1878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Irregular datasets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9860" y="1493666"/>
            <a:ext cx="4025074" cy="4263091"/>
            <a:chOff x="796785" y="2138529"/>
            <a:chExt cx="3600586" cy="411266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03369" y="3740921"/>
              <a:ext cx="1095506" cy="4147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901289" y="2696446"/>
              <a:ext cx="1095506" cy="41735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901288" y="3230888"/>
              <a:ext cx="1095506" cy="41199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899207" y="4760286"/>
              <a:ext cx="1109240" cy="41826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314417" y="2685386"/>
              <a:ext cx="1082954" cy="37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25"/>
                </a:lnSpc>
              </a:pPr>
              <a:r>
                <a:rPr lang="en-US" altLang="zh-CN" sz="1200" err="1">
                  <a:latin typeface="Times New Roman" panose="02020603050405020304" charset="0"/>
                  <a:cs typeface="Times New Roman" panose="02020603050405020304" charset="0"/>
                </a:rPr>
                <a:t>manchester</a:t>
              </a:r>
              <a:endParaRPr lang="en-US" altLang="zh-CN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125"/>
                </a:lnSpc>
              </a:pP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for______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310328" y="3742516"/>
              <a:ext cx="5533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lang="zh-CN" altLang="en-US" sz="1200">
                  <a:latin typeface="Times New Roman" panose="02020603050405020304" charset="0"/>
                  <a:cs typeface="Times New Roman" panose="02020603050405020304" charset="0"/>
                </a:rPr>
                <a:t>allys</a:t>
              </a:r>
              <a:endParaRPr lang="en-US" altLang="zh-CN" sz="1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200"/>
                </a:lnSpc>
              </a:pPr>
              <a:r>
                <a:rPr lang="en-US" altLang="zh-CN" sz="1200" err="1">
                  <a:latin typeface="Times New Roman" panose="02020603050405020304" charset="0"/>
                  <a:cs typeface="Times New Roman" panose="02020603050405020304" charset="0"/>
                </a:rPr>
                <a:t>ball</a:t>
              </a:r>
              <a:r>
                <a:rPr lang="en-US" altLang="zh-CN" sz="120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f</a:t>
              </a: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318579" y="4763969"/>
              <a:ext cx="4924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lang="zh-CN" altLang="en-US" sz="1200">
                  <a:latin typeface="Times New Roman" panose="02020603050405020304" charset="0"/>
                  <a:cs typeface="Times New Roman" panose="02020603050405020304" charset="0"/>
                </a:rPr>
                <a:t>mw</a:t>
              </a:r>
              <a:endParaRPr lang="en-US" altLang="zh-CN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200"/>
                </a:lnSpc>
              </a:pP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the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314417" y="3201770"/>
              <a:ext cx="6415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240"/>
                </a:lnSpc>
              </a:pP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r>
                <a:rPr lang="zh-CN" altLang="en-US" sz="1200">
                  <a:latin typeface="Times New Roman" panose="02020603050405020304" charset="0"/>
                  <a:cs typeface="Times New Roman" panose="02020603050405020304" charset="0"/>
                </a:rPr>
                <a:t>thletic</a:t>
              </a:r>
              <a:endParaRPr lang="en-US" altLang="zh-CN" sz="1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240"/>
                </a:lnSpc>
              </a:pPr>
              <a:r>
                <a:rPr lang="zh-CN" altLang="en-US" sz="1200">
                  <a:latin typeface="Times New Roman" panose="02020603050405020304" charset="0"/>
                  <a:cs typeface="Times New Roman" panose="02020603050405020304" charset="0"/>
                </a:rPr>
                <a:t>athletic</a:t>
              </a:r>
              <a:endParaRPr lang="zh-CN" altLang="en-US" sz="1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310328" y="5286298"/>
              <a:ext cx="1032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r>
                <a:rPr lang="zh-CN" altLang="en-US" sz="1200">
                  <a:latin typeface="Times New Roman" panose="02020603050405020304" charset="0"/>
                  <a:cs typeface="Times New Roman" panose="02020603050405020304" charset="0"/>
                </a:rPr>
                <a:t>ookstore</a:t>
              </a:r>
              <a:endParaRPr lang="en-US" altLang="zh-CN" sz="1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200"/>
                </a:lnSpc>
              </a:pPr>
              <a:r>
                <a:rPr lang="en-US" altLang="zh-CN" sz="120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lang="en-US" altLang="zh-CN" sz="1200" err="1">
                  <a:latin typeface="Times New Roman" panose="02020603050405020304" charset="0"/>
                  <a:cs typeface="Times New Roman" panose="02020603050405020304" charset="0"/>
                </a:rPr>
                <a:t>oo</a:t>
              </a:r>
              <a:r>
                <a:rPr lang="en-US" altLang="zh-CN" sz="120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____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801547" y="2138529"/>
              <a:ext cx="354159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956101" y="2229603"/>
              <a:ext cx="9858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latin typeface="Times New Roman" panose="02020603050405020304" charset="0"/>
                  <a:cs typeface="Times New Roman" panose="02020603050405020304" charset="0"/>
                </a:rPr>
                <a:t>By </a:t>
              </a:r>
              <a:r>
                <a:rPr lang="en-US" altLang="zh-CN" sz="1500" b="1" err="1">
                  <a:latin typeface="Times New Roman" panose="02020603050405020304" charset="0"/>
                  <a:cs typeface="Times New Roman" panose="02020603050405020304" charset="0"/>
                </a:rPr>
                <a:t>ScRN</a:t>
              </a:r>
              <a:endParaRPr lang="zh-CN" altLang="en-US" sz="15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18579" y="2215714"/>
              <a:ext cx="92202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>
                  <a:latin typeface="Times New Roman" panose="02020603050405020304" charset="0"/>
                  <a:cs typeface="Times New Roman" panose="02020603050405020304" charset="0"/>
                </a:rPr>
                <a:t>By </a:t>
              </a:r>
              <a:r>
                <a:rPr lang="en-US" altLang="zh-CN" sz="1050" b="1" err="1">
                  <a:latin typeface="Times New Roman" panose="02020603050405020304" charset="0"/>
                  <a:cs typeface="Times New Roman" panose="02020603050405020304" charset="0"/>
                </a:rPr>
                <a:t>ScRN</a:t>
              </a:r>
              <a:endParaRPr lang="en-US" altLang="zh-CN" sz="1050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1050" b="1">
                  <a:latin typeface="Times New Roman" panose="02020603050405020304" charset="0"/>
                  <a:cs typeface="Times New Roman" panose="02020603050405020304" charset="0"/>
                </a:rPr>
                <a:t>By ASTER</a:t>
              </a:r>
              <a:endParaRPr lang="zh-CN" altLang="en-US" sz="105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899207" y="5304008"/>
              <a:ext cx="1109240" cy="38570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899207" y="5784817"/>
              <a:ext cx="1109240" cy="407206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3310328" y="5790113"/>
              <a:ext cx="1032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100</a:t>
              </a: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kout</a:t>
              </a:r>
              <a:endParaRPr lang="en-US" altLang="zh-CN" sz="1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200"/>
                </a:lnSpc>
              </a:pP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r>
                <a:rPr lang="en-US" altLang="zh-CN" sz="1200" err="1">
                  <a:latin typeface="Times New Roman" panose="02020603050405020304" charset="0"/>
                  <a:cs typeface="Times New Roman" panose="02020603050405020304" charset="0"/>
                </a:rPr>
                <a:t>ook</a:t>
              </a:r>
              <a:r>
                <a:rPr lang="en-US" altLang="zh-CN" sz="1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010501" y="2216584"/>
              <a:ext cx="13752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latin typeface="Times New Roman" panose="02020603050405020304" charset="0"/>
                  <a:cs typeface="Times New Roman" panose="02020603050405020304" charset="0"/>
                </a:rPr>
                <a:t>By ASTER</a:t>
              </a:r>
              <a:endParaRPr lang="zh-CN" altLang="en-US" sz="15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2168943" y="5309990"/>
              <a:ext cx="1089263" cy="370839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2159719" y="5807747"/>
              <a:ext cx="1091344" cy="381269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2165353" y="2692755"/>
              <a:ext cx="1082120" cy="40580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>
              <a:off x="2165795" y="3217899"/>
              <a:ext cx="1082120" cy="41054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screen"/>
            <a:srcRect/>
            <a:stretch>
              <a:fillRect/>
            </a:stretch>
          </p:blipFill>
          <p:spPr>
            <a:xfrm>
              <a:off x="2159719" y="3740817"/>
              <a:ext cx="1080068" cy="40664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168943" y="4765656"/>
              <a:ext cx="1082120" cy="405439"/>
            </a:xfrm>
            <a:prstGeom prst="rect">
              <a:avLst/>
            </a:prstGeom>
          </p:spPr>
        </p:pic>
        <p:cxnSp>
          <p:nvCxnSpPr>
            <p:cNvPr id="33" name="直接连接符 32"/>
            <p:cNvCxnSpPr/>
            <p:nvPr/>
          </p:nvCxnSpPr>
          <p:spPr>
            <a:xfrm flipV="1">
              <a:off x="796785" y="2631212"/>
              <a:ext cx="3546358" cy="73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802572" y="6251193"/>
              <a:ext cx="354057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3296247" y="4199664"/>
              <a:ext cx="814657" cy="4874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600"/>
                </a:lnSpc>
              </a:pPr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salmon</a:t>
              </a:r>
              <a:endParaRPr lang="en-US" altLang="zh-CN" sz="1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>
                <a:lnSpc>
                  <a:spcPts val="1600"/>
                </a:lnSpc>
              </a:pPr>
              <a:r>
                <a:rPr lang="en-US" altLang="zh-CN" sz="1200" err="1">
                  <a:latin typeface="Times New Roman" panose="02020603050405020304" charset="0"/>
                  <a:cs typeface="Times New Roman" panose="02020603050405020304" charset="0"/>
                </a:rPr>
                <a:t>salmo</a:t>
              </a:r>
              <a:r>
                <a:rPr lang="en-US" altLang="zh-CN" sz="120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</a:t>
              </a:r>
              <a:endParaRPr lang="zh-CN" altLang="en-US" sz="1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07458" y="4256042"/>
              <a:ext cx="1089336" cy="386741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4" cstate="screen"/>
            <a:srcRect/>
            <a:stretch>
              <a:fillRect/>
            </a:stretch>
          </p:blipFill>
          <p:spPr>
            <a:xfrm>
              <a:off x="2169244" y="4281856"/>
              <a:ext cx="1070544" cy="354258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54013" y="5962347"/>
            <a:ext cx="8459787" cy="29240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272664" y="5968129"/>
            <a:ext cx="894792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Times New Roman" panose="02020603050405020304" charset="0"/>
              </a:rPr>
              <a:t>[1] </a:t>
            </a:r>
            <a:r>
              <a:rPr lang="en-US" altLang="zh-CN" sz="1300" err="1">
                <a:latin typeface="Times New Roman" panose="02020603050405020304" charset="0"/>
              </a:rPr>
              <a:t>Minghui</a:t>
            </a:r>
            <a:r>
              <a:rPr lang="en-US" altLang="zh-CN" sz="1300">
                <a:latin typeface="Times New Roman" panose="02020603050405020304" charset="0"/>
              </a:rPr>
              <a:t> Liao et al. Scene Text Recognition from Two-Dimensional Perspective. AAAI, 2019</a:t>
            </a:r>
            <a:endParaRPr lang="en-US" altLang="zh-CN" sz="130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表格 35"/>
          <p:cNvGraphicFramePr/>
          <p:nvPr/>
        </p:nvGraphicFramePr>
        <p:xfrm>
          <a:off x="1554053" y="2057078"/>
          <a:ext cx="6035881" cy="1722120"/>
        </p:xfrm>
        <a:graphic>
          <a:graphicData uri="http://schemas.openxmlformats.org/drawingml/2006/table">
            <a:tbl>
              <a:tblPr firstRow="1" firstCol="1">
                <a:tableStyleId>{5FD0F851-EC5A-4D38-B0AD-8093EC10F338}</a:tableStyleId>
              </a:tblPr>
              <a:tblGrid>
                <a:gridCol w="3397456"/>
                <a:gridCol w="1504950"/>
                <a:gridCol w="113347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Parameters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Times (</a:t>
                      </a:r>
                      <a:r>
                        <a:rPr lang="en-US" altLang="zh-CN" sz="1600" b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ms</a:t>
                      </a: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)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Baseline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29.91M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12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ScRN</a:t>
                      </a: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(Baseline + our rectification module)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30.50M</a:t>
                      </a:r>
                      <a:endParaRPr lang="en-US" altLang="zh-CN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Our rectification module</a:t>
                      </a:r>
                      <a:endParaRPr lang="en-US" altLang="zh-CN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0.59M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endParaRPr lang="en-US" altLang="zh-CN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124131" y="1301027"/>
            <a:ext cx="6895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Model size and inference time of different variants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44447" y="4594907"/>
            <a:ext cx="7855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The proposed rectification module incurs negligible computation and storage overhead when combined with a text recognizer. 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841" y="115986"/>
            <a:ext cx="7690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</a:rPr>
              <a:t>Symmetry-constrained Rectification Network for Scene Text Recognition. [Yang et al., ICCV2019]</a:t>
            </a:r>
            <a:endParaRPr lang="zh-CN" altLang="en-US" sz="2400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36269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</a:rPr>
              <a:t>Background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  <a:sym typeface="+mn-ea"/>
              </a:rPr>
              <a:t>Our Works</a:t>
            </a:r>
            <a:endParaRPr lang="en-US" altLang="zh-CN" sz="2400" b="1"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detection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recognition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 b="1">
                <a:latin typeface="Times New Roman" panose="02020603050405020304" charset="0"/>
                <a:sym typeface="+mn-ea"/>
              </a:rPr>
              <a:t>Irregular text spotting</a:t>
            </a:r>
            <a:endParaRPr lang="en-US" altLang="zh-CN" sz="2000" b="1">
              <a:latin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Current Issues</a:t>
            </a:r>
            <a:endParaRPr lang="en-US" altLang="zh-CN" sz="2400" b="1"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11188" y="206375"/>
            <a:ext cx="7504112" cy="812800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Background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2" name="直接连接符 17"/>
          <p:cNvCxnSpPr>
            <a:cxnSpLocks noChangeShapeType="1"/>
          </p:cNvCxnSpPr>
          <p:nvPr/>
        </p:nvCxnSpPr>
        <p:spPr bwMode="auto">
          <a:xfrm>
            <a:off x="2314253" y="1783011"/>
            <a:ext cx="0" cy="4167627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grpSp>
        <p:nvGrpSpPr>
          <p:cNvPr id="32" name="组合 31"/>
          <p:cNvGrpSpPr/>
          <p:nvPr/>
        </p:nvGrpSpPr>
        <p:grpSpPr>
          <a:xfrm>
            <a:off x="870814" y="3130585"/>
            <a:ext cx="7052916" cy="1446606"/>
            <a:chOff x="413611" y="3130585"/>
            <a:chExt cx="7052916" cy="144660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" name="文本框 5"/>
            <p:cNvSpPr txBox="1"/>
            <p:nvPr/>
          </p:nvSpPr>
          <p:spPr>
            <a:xfrm>
              <a:off x="413611" y="3660066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Curved text </a:t>
              </a:r>
              <a:endParaRPr lang="zh-CN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149887" y="3130585"/>
              <a:ext cx="5316640" cy="1446606"/>
              <a:chOff x="2149887" y="3275365"/>
              <a:chExt cx="5316640" cy="1446606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7333" y="3275715"/>
                <a:ext cx="1899815" cy="1446256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9887" y="3275365"/>
                <a:ext cx="1489630" cy="1434037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4959" y="3275365"/>
                <a:ext cx="1751568" cy="1446606"/>
              </a:xfrm>
              <a:prstGeom prst="rect">
                <a:avLst/>
              </a:prstGeom>
            </p:spPr>
          </p:pic>
        </p:grpSp>
      </p:grpSp>
      <p:sp>
        <p:nvSpPr>
          <p:cNvPr id="20" name="文本框 19"/>
          <p:cNvSpPr txBox="1"/>
          <p:nvPr/>
        </p:nvSpPr>
        <p:spPr>
          <a:xfrm>
            <a:off x="2821441" y="1114911"/>
            <a:ext cx="385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Different types of irregular scene text</a:t>
            </a:r>
            <a:endParaRPr lang="zh-CN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81700" y="1556166"/>
            <a:ext cx="7442030" cy="1494542"/>
            <a:chOff x="24497" y="1556166"/>
            <a:chExt cx="7442030" cy="14945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1184" y="1556166"/>
              <a:ext cx="2645343" cy="1490084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4497" y="2113036"/>
              <a:ext cx="1742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latin typeface="Times New Roman" panose="02020603050405020304" charset="0"/>
                  <a:cs typeface="Times New Roman" panose="02020603050405020304" charset="0"/>
                </a:rPr>
                <a:t>Perspective 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text</a:t>
              </a:r>
              <a:endParaRPr lang="zh-CN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7706" y="1560623"/>
              <a:ext cx="2591936" cy="1490085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834087" y="4619815"/>
            <a:ext cx="7085770" cy="1524200"/>
            <a:chOff x="376884" y="4619815"/>
            <a:chExt cx="7085770" cy="15242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376884" y="5232677"/>
              <a:ext cx="13882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latin typeface="Times New Roman" panose="02020603050405020304" charset="0"/>
                  <a:cs typeface="Times New Roman" panose="02020603050405020304" charset="0"/>
                </a:rPr>
                <a:t>Vertical 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text</a:t>
              </a:r>
              <a:endParaRPr lang="zh-CN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158843" y="4619815"/>
              <a:ext cx="5303811" cy="1524200"/>
              <a:chOff x="2158843" y="4619815"/>
              <a:chExt cx="5303811" cy="1524200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8843" y="4625143"/>
                <a:ext cx="688831" cy="150786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7"/>
              <a:srcRect r="11094"/>
              <a:stretch>
                <a:fillRect/>
              </a:stretch>
            </p:blipFill>
            <p:spPr>
              <a:xfrm>
                <a:off x="2915178" y="4625144"/>
                <a:ext cx="2019083" cy="1517270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0439" y="4625144"/>
                <a:ext cx="568111" cy="1517270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4640" y="4619815"/>
                <a:ext cx="568111" cy="1524200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9569" y="4619815"/>
                <a:ext cx="493085" cy="1506348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0351" y="4619815"/>
                <a:ext cx="599465" cy="150634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1702" y="154585"/>
            <a:ext cx="7868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Mask textspotter: An end-to-end trainable neural network for spotting text with arbitrary shapes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[Lyu et al., </a:t>
            </a: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ECCV 2018​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511702" y="4940494"/>
            <a:ext cx="641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The framework is based on Mask RCNN</a:t>
            </a:r>
            <a:r>
              <a:rPr lang="en-US" altLang="zh-CN" sz="1600" baseline="30000">
                <a:latin typeface="Times New Roman" panose="02020603050405020304" charset="0"/>
                <a:sym typeface="+mn-ea"/>
              </a:rPr>
              <a:t>[1]</a:t>
            </a:r>
            <a:r>
              <a:rPr lang="en-US" sz="16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.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Word segmentation: segment word instance for detection.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Character segmentation: segment each character instance for recognition</a:t>
            </a: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.</a:t>
            </a:r>
            <a:endParaRPr lang="zh-CN" alt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4" name="图片 13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164605" y="2285478"/>
            <a:ext cx="1287440" cy="172802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275" name="图片 134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511741" y="1989755"/>
            <a:ext cx="1733582" cy="2269283"/>
          </a:xfrm>
          <a:prstGeom prst="rect">
            <a:avLst/>
          </a:prstGeom>
        </p:spPr>
      </p:pic>
      <p:sp>
        <p:nvSpPr>
          <p:cNvPr id="276" name="矩形 135"/>
          <p:cNvSpPr/>
          <p:nvPr/>
        </p:nvSpPr>
        <p:spPr>
          <a:xfrm>
            <a:off x="6544194" y="2607784"/>
            <a:ext cx="1672353" cy="113941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grpSp>
        <p:nvGrpSpPr>
          <p:cNvPr id="277" name="组合 136"/>
          <p:cNvGrpSpPr/>
          <p:nvPr/>
        </p:nvGrpSpPr>
        <p:grpSpPr>
          <a:xfrm>
            <a:off x="1475744" y="2211624"/>
            <a:ext cx="1083435" cy="1788345"/>
            <a:chOff x="2192131" y="2148483"/>
            <a:chExt cx="1141397" cy="1698057"/>
          </a:xfrm>
        </p:grpSpPr>
        <p:sp>
          <p:nvSpPr>
            <p:cNvPr id="391" name="矩形 137"/>
            <p:cNvSpPr/>
            <p:nvPr/>
          </p:nvSpPr>
          <p:spPr>
            <a:xfrm>
              <a:off x="2270340" y="2215795"/>
              <a:ext cx="1063188" cy="15495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0" dirty="0"/>
            </a:p>
          </p:txBody>
        </p:sp>
        <p:cxnSp>
          <p:nvCxnSpPr>
            <p:cNvPr id="392" name="直接连接符 138"/>
            <p:cNvCxnSpPr/>
            <p:nvPr/>
          </p:nvCxnSpPr>
          <p:spPr>
            <a:xfrm flipV="1">
              <a:off x="2192131" y="2156644"/>
              <a:ext cx="755221" cy="3949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直接连接符 139"/>
            <p:cNvCxnSpPr/>
            <p:nvPr/>
          </p:nvCxnSpPr>
          <p:spPr>
            <a:xfrm>
              <a:off x="2199073" y="2547189"/>
              <a:ext cx="226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直接连接符 140"/>
            <p:cNvCxnSpPr/>
            <p:nvPr/>
          </p:nvCxnSpPr>
          <p:spPr>
            <a:xfrm>
              <a:off x="2192131" y="3844200"/>
              <a:ext cx="23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直接连接符 141"/>
            <p:cNvCxnSpPr/>
            <p:nvPr/>
          </p:nvCxnSpPr>
          <p:spPr>
            <a:xfrm flipV="1">
              <a:off x="2197021" y="2547189"/>
              <a:ext cx="2051" cy="12993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接连接符 142"/>
            <p:cNvCxnSpPr/>
            <p:nvPr/>
          </p:nvCxnSpPr>
          <p:spPr>
            <a:xfrm>
              <a:off x="2947352" y="2148483"/>
              <a:ext cx="23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矩形 143"/>
          <p:cNvSpPr/>
          <p:nvPr/>
        </p:nvSpPr>
        <p:spPr>
          <a:xfrm>
            <a:off x="1992352" y="2816517"/>
            <a:ext cx="463004" cy="431408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279" name="矩形 144"/>
          <p:cNvSpPr/>
          <p:nvPr/>
        </p:nvSpPr>
        <p:spPr>
          <a:xfrm>
            <a:off x="1676155" y="2728312"/>
            <a:ext cx="363678" cy="100881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280" name="矩形 145"/>
          <p:cNvSpPr/>
          <p:nvPr/>
        </p:nvSpPr>
        <p:spPr>
          <a:xfrm>
            <a:off x="1665082" y="2676648"/>
            <a:ext cx="799069" cy="84828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cxnSp>
        <p:nvCxnSpPr>
          <p:cNvPr id="286" name="直接箭头连接符 179"/>
          <p:cNvCxnSpPr/>
          <p:nvPr/>
        </p:nvCxnSpPr>
        <p:spPr>
          <a:xfrm>
            <a:off x="2466306" y="3106379"/>
            <a:ext cx="4381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文本框 180"/>
          <p:cNvSpPr txBox="1"/>
          <p:nvPr/>
        </p:nvSpPr>
        <p:spPr>
          <a:xfrm>
            <a:off x="2512972" y="2718665"/>
            <a:ext cx="482958" cy="1405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35" dirty="0">
                <a:latin typeface="Times New Roman" panose="02020603050405020304" charset="0"/>
                <a:cs typeface="Times New Roman" panose="02020603050405020304" charset="0"/>
              </a:rPr>
              <a:t>RoI Align</a:t>
            </a:r>
            <a:endParaRPr lang="zh-CN" altLang="en-US" sz="63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1" name="矩形 184"/>
          <p:cNvSpPr/>
          <p:nvPr/>
        </p:nvSpPr>
        <p:spPr>
          <a:xfrm>
            <a:off x="3121643" y="1941237"/>
            <a:ext cx="2830084" cy="384565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292" name="任意多边形: 形状 134"/>
          <p:cNvSpPr/>
          <p:nvPr/>
        </p:nvSpPr>
        <p:spPr>
          <a:xfrm>
            <a:off x="6574719" y="2661775"/>
            <a:ext cx="1606384" cy="1067402"/>
          </a:xfrm>
          <a:custGeom>
            <a:avLst/>
            <a:gdLst>
              <a:gd name="connsiteX0" fmla="*/ 0 w 3425190"/>
              <a:gd name="connsiteY0" fmla="*/ 1524000 h 2442210"/>
              <a:gd name="connsiteX1" fmla="*/ 0 w 3425190"/>
              <a:gd name="connsiteY1" fmla="*/ 1524000 h 2442210"/>
              <a:gd name="connsiteX2" fmla="*/ 19050 w 3425190"/>
              <a:gd name="connsiteY2" fmla="*/ 1497330 h 2442210"/>
              <a:gd name="connsiteX3" fmla="*/ 26670 w 3425190"/>
              <a:gd name="connsiteY3" fmla="*/ 1474470 h 2442210"/>
              <a:gd name="connsiteX4" fmla="*/ 30480 w 3425190"/>
              <a:gd name="connsiteY4" fmla="*/ 1424940 h 2442210"/>
              <a:gd name="connsiteX5" fmla="*/ 53340 w 3425190"/>
              <a:gd name="connsiteY5" fmla="*/ 1379220 h 2442210"/>
              <a:gd name="connsiteX6" fmla="*/ 57150 w 3425190"/>
              <a:gd name="connsiteY6" fmla="*/ 1367790 h 2442210"/>
              <a:gd name="connsiteX7" fmla="*/ 72390 w 3425190"/>
              <a:gd name="connsiteY7" fmla="*/ 1333500 h 2442210"/>
              <a:gd name="connsiteX8" fmla="*/ 76200 w 3425190"/>
              <a:gd name="connsiteY8" fmla="*/ 1322070 h 2442210"/>
              <a:gd name="connsiteX9" fmla="*/ 83820 w 3425190"/>
              <a:gd name="connsiteY9" fmla="*/ 1283970 h 2442210"/>
              <a:gd name="connsiteX10" fmla="*/ 87630 w 3425190"/>
              <a:gd name="connsiteY10" fmla="*/ 1264920 h 2442210"/>
              <a:gd name="connsiteX11" fmla="*/ 95250 w 3425190"/>
              <a:gd name="connsiteY11" fmla="*/ 1242060 h 2442210"/>
              <a:gd name="connsiteX12" fmla="*/ 106680 w 3425190"/>
              <a:gd name="connsiteY12" fmla="*/ 1200150 h 2442210"/>
              <a:gd name="connsiteX13" fmla="*/ 110490 w 3425190"/>
              <a:gd name="connsiteY13" fmla="*/ 1188720 h 2442210"/>
              <a:gd name="connsiteX14" fmla="*/ 121920 w 3425190"/>
              <a:gd name="connsiteY14" fmla="*/ 1181100 h 2442210"/>
              <a:gd name="connsiteX15" fmla="*/ 129540 w 3425190"/>
              <a:gd name="connsiteY15" fmla="*/ 1169670 h 2442210"/>
              <a:gd name="connsiteX16" fmla="*/ 156210 w 3425190"/>
              <a:gd name="connsiteY16" fmla="*/ 1143000 h 2442210"/>
              <a:gd name="connsiteX17" fmla="*/ 171450 w 3425190"/>
              <a:gd name="connsiteY17" fmla="*/ 1097280 h 2442210"/>
              <a:gd name="connsiteX18" fmla="*/ 175260 w 3425190"/>
              <a:gd name="connsiteY18" fmla="*/ 1085850 h 2442210"/>
              <a:gd name="connsiteX19" fmla="*/ 179070 w 3425190"/>
              <a:gd name="connsiteY19" fmla="*/ 1074420 h 2442210"/>
              <a:gd name="connsiteX20" fmla="*/ 190500 w 3425190"/>
              <a:gd name="connsiteY20" fmla="*/ 1036320 h 2442210"/>
              <a:gd name="connsiteX21" fmla="*/ 198120 w 3425190"/>
              <a:gd name="connsiteY21" fmla="*/ 1024890 h 2442210"/>
              <a:gd name="connsiteX22" fmla="*/ 205740 w 3425190"/>
              <a:gd name="connsiteY22" fmla="*/ 1002030 h 2442210"/>
              <a:gd name="connsiteX23" fmla="*/ 213360 w 3425190"/>
              <a:gd name="connsiteY23" fmla="*/ 979170 h 2442210"/>
              <a:gd name="connsiteX24" fmla="*/ 217170 w 3425190"/>
              <a:gd name="connsiteY24" fmla="*/ 967740 h 2442210"/>
              <a:gd name="connsiteX25" fmla="*/ 236220 w 3425190"/>
              <a:gd name="connsiteY25" fmla="*/ 941070 h 2442210"/>
              <a:gd name="connsiteX26" fmla="*/ 243840 w 3425190"/>
              <a:gd name="connsiteY26" fmla="*/ 918210 h 2442210"/>
              <a:gd name="connsiteX27" fmla="*/ 255270 w 3425190"/>
              <a:gd name="connsiteY27" fmla="*/ 906780 h 2442210"/>
              <a:gd name="connsiteX28" fmla="*/ 278130 w 3425190"/>
              <a:gd name="connsiteY28" fmla="*/ 891540 h 2442210"/>
              <a:gd name="connsiteX29" fmla="*/ 293370 w 3425190"/>
              <a:gd name="connsiteY29" fmla="*/ 868680 h 2442210"/>
              <a:gd name="connsiteX30" fmla="*/ 300990 w 3425190"/>
              <a:gd name="connsiteY30" fmla="*/ 857250 h 2442210"/>
              <a:gd name="connsiteX31" fmla="*/ 308610 w 3425190"/>
              <a:gd name="connsiteY31" fmla="*/ 834390 h 2442210"/>
              <a:gd name="connsiteX32" fmla="*/ 312420 w 3425190"/>
              <a:gd name="connsiteY32" fmla="*/ 822960 h 2442210"/>
              <a:gd name="connsiteX33" fmla="*/ 327660 w 3425190"/>
              <a:gd name="connsiteY33" fmla="*/ 800100 h 2442210"/>
              <a:gd name="connsiteX34" fmla="*/ 339090 w 3425190"/>
              <a:gd name="connsiteY34" fmla="*/ 788670 h 2442210"/>
              <a:gd name="connsiteX35" fmla="*/ 365760 w 3425190"/>
              <a:gd name="connsiteY35" fmla="*/ 758190 h 2442210"/>
              <a:gd name="connsiteX36" fmla="*/ 381000 w 3425190"/>
              <a:gd name="connsiteY36" fmla="*/ 735330 h 2442210"/>
              <a:gd name="connsiteX37" fmla="*/ 407670 w 3425190"/>
              <a:gd name="connsiteY37" fmla="*/ 701040 h 2442210"/>
              <a:gd name="connsiteX38" fmla="*/ 419100 w 3425190"/>
              <a:gd name="connsiteY38" fmla="*/ 678180 h 2442210"/>
              <a:gd name="connsiteX39" fmla="*/ 426720 w 3425190"/>
              <a:gd name="connsiteY39" fmla="*/ 662940 h 2442210"/>
              <a:gd name="connsiteX40" fmla="*/ 430530 w 3425190"/>
              <a:gd name="connsiteY40" fmla="*/ 651510 h 2442210"/>
              <a:gd name="connsiteX41" fmla="*/ 441960 w 3425190"/>
              <a:gd name="connsiteY41" fmla="*/ 640080 h 2442210"/>
              <a:gd name="connsiteX42" fmla="*/ 461010 w 3425190"/>
              <a:gd name="connsiteY42" fmla="*/ 605790 h 2442210"/>
              <a:gd name="connsiteX43" fmla="*/ 468630 w 3425190"/>
              <a:gd name="connsiteY43" fmla="*/ 594360 h 2442210"/>
              <a:gd name="connsiteX44" fmla="*/ 487680 w 3425190"/>
              <a:gd name="connsiteY44" fmla="*/ 560070 h 2442210"/>
              <a:gd name="connsiteX45" fmla="*/ 510540 w 3425190"/>
              <a:gd name="connsiteY45" fmla="*/ 521970 h 2442210"/>
              <a:gd name="connsiteX46" fmla="*/ 518160 w 3425190"/>
              <a:gd name="connsiteY46" fmla="*/ 510540 h 2442210"/>
              <a:gd name="connsiteX47" fmla="*/ 521970 w 3425190"/>
              <a:gd name="connsiteY47" fmla="*/ 499110 h 2442210"/>
              <a:gd name="connsiteX48" fmla="*/ 533400 w 3425190"/>
              <a:gd name="connsiteY48" fmla="*/ 491490 h 2442210"/>
              <a:gd name="connsiteX49" fmla="*/ 548640 w 3425190"/>
              <a:gd name="connsiteY49" fmla="*/ 468630 h 2442210"/>
              <a:gd name="connsiteX50" fmla="*/ 556260 w 3425190"/>
              <a:gd name="connsiteY50" fmla="*/ 457200 h 2442210"/>
              <a:gd name="connsiteX51" fmla="*/ 567690 w 3425190"/>
              <a:gd name="connsiteY51" fmla="*/ 449580 h 2442210"/>
              <a:gd name="connsiteX52" fmla="*/ 575310 w 3425190"/>
              <a:gd name="connsiteY52" fmla="*/ 438150 h 2442210"/>
              <a:gd name="connsiteX53" fmla="*/ 586740 w 3425190"/>
              <a:gd name="connsiteY53" fmla="*/ 430530 h 2442210"/>
              <a:gd name="connsiteX54" fmla="*/ 613410 w 3425190"/>
              <a:gd name="connsiteY54" fmla="*/ 400050 h 2442210"/>
              <a:gd name="connsiteX55" fmla="*/ 621030 w 3425190"/>
              <a:gd name="connsiteY55" fmla="*/ 388620 h 2442210"/>
              <a:gd name="connsiteX56" fmla="*/ 643890 w 3425190"/>
              <a:gd name="connsiteY56" fmla="*/ 373380 h 2442210"/>
              <a:gd name="connsiteX57" fmla="*/ 651510 w 3425190"/>
              <a:gd name="connsiteY57" fmla="*/ 361950 h 2442210"/>
              <a:gd name="connsiteX58" fmla="*/ 674370 w 3425190"/>
              <a:gd name="connsiteY58" fmla="*/ 346710 h 2442210"/>
              <a:gd name="connsiteX59" fmla="*/ 697230 w 3425190"/>
              <a:gd name="connsiteY59" fmla="*/ 331470 h 2442210"/>
              <a:gd name="connsiteX60" fmla="*/ 708660 w 3425190"/>
              <a:gd name="connsiteY60" fmla="*/ 323850 h 2442210"/>
              <a:gd name="connsiteX61" fmla="*/ 731520 w 3425190"/>
              <a:gd name="connsiteY61" fmla="*/ 304800 h 2442210"/>
              <a:gd name="connsiteX62" fmla="*/ 742950 w 3425190"/>
              <a:gd name="connsiteY62" fmla="*/ 300990 h 2442210"/>
              <a:gd name="connsiteX63" fmla="*/ 777240 w 3425190"/>
              <a:gd name="connsiteY63" fmla="*/ 274320 h 2442210"/>
              <a:gd name="connsiteX64" fmla="*/ 788670 w 3425190"/>
              <a:gd name="connsiteY64" fmla="*/ 266700 h 2442210"/>
              <a:gd name="connsiteX65" fmla="*/ 800100 w 3425190"/>
              <a:gd name="connsiteY65" fmla="*/ 259080 h 2442210"/>
              <a:gd name="connsiteX66" fmla="*/ 826770 w 3425190"/>
              <a:gd name="connsiteY66" fmla="*/ 247650 h 2442210"/>
              <a:gd name="connsiteX67" fmla="*/ 838200 w 3425190"/>
              <a:gd name="connsiteY67" fmla="*/ 243840 h 2442210"/>
              <a:gd name="connsiteX68" fmla="*/ 861060 w 3425190"/>
              <a:gd name="connsiteY68" fmla="*/ 228600 h 2442210"/>
              <a:gd name="connsiteX69" fmla="*/ 872490 w 3425190"/>
              <a:gd name="connsiteY69" fmla="*/ 220980 h 2442210"/>
              <a:gd name="connsiteX70" fmla="*/ 883920 w 3425190"/>
              <a:gd name="connsiteY70" fmla="*/ 217170 h 2442210"/>
              <a:gd name="connsiteX71" fmla="*/ 895350 w 3425190"/>
              <a:gd name="connsiteY71" fmla="*/ 205740 h 2442210"/>
              <a:gd name="connsiteX72" fmla="*/ 922020 w 3425190"/>
              <a:gd name="connsiteY72" fmla="*/ 190500 h 2442210"/>
              <a:gd name="connsiteX73" fmla="*/ 933450 w 3425190"/>
              <a:gd name="connsiteY73" fmla="*/ 182880 h 2442210"/>
              <a:gd name="connsiteX74" fmla="*/ 944880 w 3425190"/>
              <a:gd name="connsiteY74" fmla="*/ 179070 h 2442210"/>
              <a:gd name="connsiteX75" fmla="*/ 963930 w 3425190"/>
              <a:gd name="connsiteY75" fmla="*/ 167640 h 2442210"/>
              <a:gd name="connsiteX76" fmla="*/ 986790 w 3425190"/>
              <a:gd name="connsiteY76" fmla="*/ 160020 h 2442210"/>
              <a:gd name="connsiteX77" fmla="*/ 994410 w 3425190"/>
              <a:gd name="connsiteY77" fmla="*/ 148590 h 2442210"/>
              <a:gd name="connsiteX78" fmla="*/ 1024890 w 3425190"/>
              <a:gd name="connsiteY78" fmla="*/ 140970 h 2442210"/>
              <a:gd name="connsiteX79" fmla="*/ 1051560 w 3425190"/>
              <a:gd name="connsiteY79" fmla="*/ 125730 h 2442210"/>
              <a:gd name="connsiteX80" fmla="*/ 1062990 w 3425190"/>
              <a:gd name="connsiteY80" fmla="*/ 118110 h 2442210"/>
              <a:gd name="connsiteX81" fmla="*/ 1078230 w 3425190"/>
              <a:gd name="connsiteY81" fmla="*/ 114300 h 2442210"/>
              <a:gd name="connsiteX82" fmla="*/ 1104900 w 3425190"/>
              <a:gd name="connsiteY82" fmla="*/ 106680 h 2442210"/>
              <a:gd name="connsiteX83" fmla="*/ 1116330 w 3425190"/>
              <a:gd name="connsiteY83" fmla="*/ 99060 h 2442210"/>
              <a:gd name="connsiteX84" fmla="*/ 1139190 w 3425190"/>
              <a:gd name="connsiteY84" fmla="*/ 91440 h 2442210"/>
              <a:gd name="connsiteX85" fmla="*/ 1162050 w 3425190"/>
              <a:gd name="connsiteY85" fmla="*/ 80010 h 2442210"/>
              <a:gd name="connsiteX86" fmla="*/ 1177290 w 3425190"/>
              <a:gd name="connsiteY86" fmla="*/ 72390 h 2442210"/>
              <a:gd name="connsiteX87" fmla="*/ 1200150 w 3425190"/>
              <a:gd name="connsiteY87" fmla="*/ 64770 h 2442210"/>
              <a:gd name="connsiteX88" fmla="*/ 1211580 w 3425190"/>
              <a:gd name="connsiteY88" fmla="*/ 60960 h 2442210"/>
              <a:gd name="connsiteX89" fmla="*/ 1223010 w 3425190"/>
              <a:gd name="connsiteY89" fmla="*/ 57150 h 2442210"/>
              <a:gd name="connsiteX90" fmla="*/ 1238250 w 3425190"/>
              <a:gd name="connsiteY90" fmla="*/ 53340 h 2442210"/>
              <a:gd name="connsiteX91" fmla="*/ 1261110 w 3425190"/>
              <a:gd name="connsiteY91" fmla="*/ 41910 h 2442210"/>
              <a:gd name="connsiteX92" fmla="*/ 1280160 w 3425190"/>
              <a:gd name="connsiteY92" fmla="*/ 38100 h 2442210"/>
              <a:gd name="connsiteX93" fmla="*/ 1291590 w 3425190"/>
              <a:gd name="connsiteY93" fmla="*/ 34290 h 2442210"/>
              <a:gd name="connsiteX94" fmla="*/ 1344930 w 3425190"/>
              <a:gd name="connsiteY94" fmla="*/ 22860 h 2442210"/>
              <a:gd name="connsiteX95" fmla="*/ 1421130 w 3425190"/>
              <a:gd name="connsiteY95" fmla="*/ 19050 h 2442210"/>
              <a:gd name="connsiteX96" fmla="*/ 1451610 w 3425190"/>
              <a:gd name="connsiteY96" fmla="*/ 11430 h 2442210"/>
              <a:gd name="connsiteX97" fmla="*/ 1478280 w 3425190"/>
              <a:gd name="connsiteY97" fmla="*/ 7620 h 2442210"/>
              <a:gd name="connsiteX98" fmla="*/ 1508760 w 3425190"/>
              <a:gd name="connsiteY98" fmla="*/ 0 h 2442210"/>
              <a:gd name="connsiteX99" fmla="*/ 1691640 w 3425190"/>
              <a:gd name="connsiteY99" fmla="*/ 3810 h 2442210"/>
              <a:gd name="connsiteX100" fmla="*/ 1805940 w 3425190"/>
              <a:gd name="connsiteY100" fmla="*/ 15240 h 2442210"/>
              <a:gd name="connsiteX101" fmla="*/ 1844040 w 3425190"/>
              <a:gd name="connsiteY101" fmla="*/ 19050 h 2442210"/>
              <a:gd name="connsiteX102" fmla="*/ 1870710 w 3425190"/>
              <a:gd name="connsiteY102" fmla="*/ 22860 h 2442210"/>
              <a:gd name="connsiteX103" fmla="*/ 1931670 w 3425190"/>
              <a:gd name="connsiteY103" fmla="*/ 26670 h 2442210"/>
              <a:gd name="connsiteX104" fmla="*/ 1954530 w 3425190"/>
              <a:gd name="connsiteY104" fmla="*/ 30480 h 2442210"/>
              <a:gd name="connsiteX105" fmla="*/ 1965960 w 3425190"/>
              <a:gd name="connsiteY105" fmla="*/ 34290 h 2442210"/>
              <a:gd name="connsiteX106" fmla="*/ 1996440 w 3425190"/>
              <a:gd name="connsiteY106" fmla="*/ 38100 h 2442210"/>
              <a:gd name="connsiteX107" fmla="*/ 2011680 w 3425190"/>
              <a:gd name="connsiteY107" fmla="*/ 41910 h 2442210"/>
              <a:gd name="connsiteX108" fmla="*/ 2038350 w 3425190"/>
              <a:gd name="connsiteY108" fmla="*/ 45720 h 2442210"/>
              <a:gd name="connsiteX109" fmla="*/ 2080260 w 3425190"/>
              <a:gd name="connsiteY109" fmla="*/ 57150 h 2442210"/>
              <a:gd name="connsiteX110" fmla="*/ 2114550 w 3425190"/>
              <a:gd name="connsiteY110" fmla="*/ 64770 h 2442210"/>
              <a:gd name="connsiteX111" fmla="*/ 2141220 w 3425190"/>
              <a:gd name="connsiteY111" fmla="*/ 68580 h 2442210"/>
              <a:gd name="connsiteX112" fmla="*/ 2160270 w 3425190"/>
              <a:gd name="connsiteY112" fmla="*/ 72390 h 2442210"/>
              <a:gd name="connsiteX113" fmla="*/ 2171700 w 3425190"/>
              <a:gd name="connsiteY113" fmla="*/ 76200 h 2442210"/>
              <a:gd name="connsiteX114" fmla="*/ 2202180 w 3425190"/>
              <a:gd name="connsiteY114" fmla="*/ 80010 h 2442210"/>
              <a:gd name="connsiteX115" fmla="*/ 2213610 w 3425190"/>
              <a:gd name="connsiteY115" fmla="*/ 87630 h 2442210"/>
              <a:gd name="connsiteX116" fmla="*/ 2251710 w 3425190"/>
              <a:gd name="connsiteY116" fmla="*/ 99060 h 2442210"/>
              <a:gd name="connsiteX117" fmla="*/ 2270760 w 3425190"/>
              <a:gd name="connsiteY117" fmla="*/ 110490 h 2442210"/>
              <a:gd name="connsiteX118" fmla="*/ 2301240 w 3425190"/>
              <a:gd name="connsiteY118" fmla="*/ 125730 h 2442210"/>
              <a:gd name="connsiteX119" fmla="*/ 2327910 w 3425190"/>
              <a:gd name="connsiteY119" fmla="*/ 137160 h 2442210"/>
              <a:gd name="connsiteX120" fmla="*/ 2354580 w 3425190"/>
              <a:gd name="connsiteY120" fmla="*/ 152400 h 2442210"/>
              <a:gd name="connsiteX121" fmla="*/ 2392680 w 3425190"/>
              <a:gd name="connsiteY121" fmla="*/ 175260 h 2442210"/>
              <a:gd name="connsiteX122" fmla="*/ 2411730 w 3425190"/>
              <a:gd name="connsiteY122" fmla="*/ 186690 h 2442210"/>
              <a:gd name="connsiteX123" fmla="*/ 2426970 w 3425190"/>
              <a:gd name="connsiteY123" fmla="*/ 198120 h 2442210"/>
              <a:gd name="connsiteX124" fmla="*/ 2461260 w 3425190"/>
              <a:gd name="connsiteY124" fmla="*/ 217170 h 2442210"/>
              <a:gd name="connsiteX125" fmla="*/ 2468880 w 3425190"/>
              <a:gd name="connsiteY125" fmla="*/ 228600 h 2442210"/>
              <a:gd name="connsiteX126" fmla="*/ 2480310 w 3425190"/>
              <a:gd name="connsiteY126" fmla="*/ 232410 h 2442210"/>
              <a:gd name="connsiteX127" fmla="*/ 2510790 w 3425190"/>
              <a:gd name="connsiteY127" fmla="*/ 251460 h 2442210"/>
              <a:gd name="connsiteX128" fmla="*/ 2526030 w 3425190"/>
              <a:gd name="connsiteY128" fmla="*/ 262890 h 2442210"/>
              <a:gd name="connsiteX129" fmla="*/ 2548890 w 3425190"/>
              <a:gd name="connsiteY129" fmla="*/ 278130 h 2442210"/>
              <a:gd name="connsiteX130" fmla="*/ 2571750 w 3425190"/>
              <a:gd name="connsiteY130" fmla="*/ 293370 h 2442210"/>
              <a:gd name="connsiteX131" fmla="*/ 2586990 w 3425190"/>
              <a:gd name="connsiteY131" fmla="*/ 304800 h 2442210"/>
              <a:gd name="connsiteX132" fmla="*/ 2609850 w 3425190"/>
              <a:gd name="connsiteY132" fmla="*/ 320040 h 2442210"/>
              <a:gd name="connsiteX133" fmla="*/ 2632710 w 3425190"/>
              <a:gd name="connsiteY133" fmla="*/ 342900 h 2442210"/>
              <a:gd name="connsiteX134" fmla="*/ 2644140 w 3425190"/>
              <a:gd name="connsiteY134" fmla="*/ 350520 h 2442210"/>
              <a:gd name="connsiteX135" fmla="*/ 2678430 w 3425190"/>
              <a:gd name="connsiteY135" fmla="*/ 381000 h 2442210"/>
              <a:gd name="connsiteX136" fmla="*/ 2697480 w 3425190"/>
              <a:gd name="connsiteY136" fmla="*/ 407670 h 2442210"/>
              <a:gd name="connsiteX137" fmla="*/ 2705100 w 3425190"/>
              <a:gd name="connsiteY137" fmla="*/ 422910 h 2442210"/>
              <a:gd name="connsiteX138" fmla="*/ 2716530 w 3425190"/>
              <a:gd name="connsiteY138" fmla="*/ 434340 h 2442210"/>
              <a:gd name="connsiteX139" fmla="*/ 2739390 w 3425190"/>
              <a:gd name="connsiteY139" fmla="*/ 464820 h 2442210"/>
              <a:gd name="connsiteX140" fmla="*/ 2739390 w 3425190"/>
              <a:gd name="connsiteY140" fmla="*/ 464820 h 2442210"/>
              <a:gd name="connsiteX141" fmla="*/ 2747010 w 3425190"/>
              <a:gd name="connsiteY141" fmla="*/ 476250 h 2442210"/>
              <a:gd name="connsiteX142" fmla="*/ 2754630 w 3425190"/>
              <a:gd name="connsiteY142" fmla="*/ 491490 h 2442210"/>
              <a:gd name="connsiteX143" fmla="*/ 2796540 w 3425190"/>
              <a:gd name="connsiteY143" fmla="*/ 541020 h 2442210"/>
              <a:gd name="connsiteX144" fmla="*/ 2811780 w 3425190"/>
              <a:gd name="connsiteY144" fmla="*/ 560070 h 2442210"/>
              <a:gd name="connsiteX145" fmla="*/ 2827020 w 3425190"/>
              <a:gd name="connsiteY145" fmla="*/ 579120 h 2442210"/>
              <a:gd name="connsiteX146" fmla="*/ 2846070 w 3425190"/>
              <a:gd name="connsiteY146" fmla="*/ 605790 h 2442210"/>
              <a:gd name="connsiteX147" fmla="*/ 2861310 w 3425190"/>
              <a:gd name="connsiteY147" fmla="*/ 628650 h 2442210"/>
              <a:gd name="connsiteX148" fmla="*/ 2868930 w 3425190"/>
              <a:gd name="connsiteY148" fmla="*/ 643890 h 2442210"/>
              <a:gd name="connsiteX149" fmla="*/ 2895600 w 3425190"/>
              <a:gd name="connsiteY149" fmla="*/ 678180 h 2442210"/>
              <a:gd name="connsiteX150" fmla="*/ 2910840 w 3425190"/>
              <a:gd name="connsiteY150" fmla="*/ 701040 h 2442210"/>
              <a:gd name="connsiteX151" fmla="*/ 2918460 w 3425190"/>
              <a:gd name="connsiteY151" fmla="*/ 712470 h 2442210"/>
              <a:gd name="connsiteX152" fmla="*/ 2929890 w 3425190"/>
              <a:gd name="connsiteY152" fmla="*/ 720090 h 2442210"/>
              <a:gd name="connsiteX153" fmla="*/ 2948940 w 3425190"/>
              <a:gd name="connsiteY153" fmla="*/ 742950 h 2442210"/>
              <a:gd name="connsiteX154" fmla="*/ 2964180 w 3425190"/>
              <a:gd name="connsiteY154" fmla="*/ 769620 h 2442210"/>
              <a:gd name="connsiteX155" fmla="*/ 2979420 w 3425190"/>
              <a:gd name="connsiteY155" fmla="*/ 792480 h 2442210"/>
              <a:gd name="connsiteX156" fmla="*/ 2987040 w 3425190"/>
              <a:gd name="connsiteY156" fmla="*/ 803910 h 2442210"/>
              <a:gd name="connsiteX157" fmla="*/ 2998470 w 3425190"/>
              <a:gd name="connsiteY157" fmla="*/ 819150 h 2442210"/>
              <a:gd name="connsiteX158" fmla="*/ 3006090 w 3425190"/>
              <a:gd name="connsiteY158" fmla="*/ 834390 h 2442210"/>
              <a:gd name="connsiteX159" fmla="*/ 3025140 w 3425190"/>
              <a:gd name="connsiteY159" fmla="*/ 861060 h 2442210"/>
              <a:gd name="connsiteX160" fmla="*/ 3028950 w 3425190"/>
              <a:gd name="connsiteY160" fmla="*/ 872490 h 2442210"/>
              <a:gd name="connsiteX161" fmla="*/ 3040380 w 3425190"/>
              <a:gd name="connsiteY161" fmla="*/ 883920 h 2442210"/>
              <a:gd name="connsiteX162" fmla="*/ 3048000 w 3425190"/>
              <a:gd name="connsiteY162" fmla="*/ 895350 h 2442210"/>
              <a:gd name="connsiteX163" fmla="*/ 3051810 w 3425190"/>
              <a:gd name="connsiteY163" fmla="*/ 910590 h 2442210"/>
              <a:gd name="connsiteX164" fmla="*/ 3063240 w 3425190"/>
              <a:gd name="connsiteY164" fmla="*/ 922020 h 2442210"/>
              <a:gd name="connsiteX165" fmla="*/ 3070860 w 3425190"/>
              <a:gd name="connsiteY165" fmla="*/ 933450 h 2442210"/>
              <a:gd name="connsiteX166" fmla="*/ 3074670 w 3425190"/>
              <a:gd name="connsiteY166" fmla="*/ 944880 h 2442210"/>
              <a:gd name="connsiteX167" fmla="*/ 3089910 w 3425190"/>
              <a:gd name="connsiteY167" fmla="*/ 967740 h 2442210"/>
              <a:gd name="connsiteX168" fmla="*/ 3097530 w 3425190"/>
              <a:gd name="connsiteY168" fmla="*/ 979170 h 2442210"/>
              <a:gd name="connsiteX169" fmla="*/ 3101340 w 3425190"/>
              <a:gd name="connsiteY169" fmla="*/ 990600 h 2442210"/>
              <a:gd name="connsiteX170" fmla="*/ 3124200 w 3425190"/>
              <a:gd name="connsiteY170" fmla="*/ 1032510 h 2442210"/>
              <a:gd name="connsiteX171" fmla="*/ 3139440 w 3425190"/>
              <a:gd name="connsiteY171" fmla="*/ 1066800 h 2442210"/>
              <a:gd name="connsiteX172" fmla="*/ 3154680 w 3425190"/>
              <a:gd name="connsiteY172" fmla="*/ 1089660 h 2442210"/>
              <a:gd name="connsiteX173" fmla="*/ 3166110 w 3425190"/>
              <a:gd name="connsiteY173" fmla="*/ 1116330 h 2442210"/>
              <a:gd name="connsiteX174" fmla="*/ 3177540 w 3425190"/>
              <a:gd name="connsiteY174" fmla="*/ 1123950 h 2442210"/>
              <a:gd name="connsiteX175" fmla="*/ 3196590 w 3425190"/>
              <a:gd name="connsiteY175" fmla="*/ 1150620 h 2442210"/>
              <a:gd name="connsiteX176" fmla="*/ 3204210 w 3425190"/>
              <a:gd name="connsiteY176" fmla="*/ 1162050 h 2442210"/>
              <a:gd name="connsiteX177" fmla="*/ 3208020 w 3425190"/>
              <a:gd name="connsiteY177" fmla="*/ 1173480 h 2442210"/>
              <a:gd name="connsiteX178" fmla="*/ 3223260 w 3425190"/>
              <a:gd name="connsiteY178" fmla="*/ 1196340 h 2442210"/>
              <a:gd name="connsiteX179" fmla="*/ 3238500 w 3425190"/>
              <a:gd name="connsiteY179" fmla="*/ 1234440 h 2442210"/>
              <a:gd name="connsiteX180" fmla="*/ 3257550 w 3425190"/>
              <a:gd name="connsiteY180" fmla="*/ 1261110 h 2442210"/>
              <a:gd name="connsiteX181" fmla="*/ 3261360 w 3425190"/>
              <a:gd name="connsiteY181" fmla="*/ 1272540 h 2442210"/>
              <a:gd name="connsiteX182" fmla="*/ 3257550 w 3425190"/>
              <a:gd name="connsiteY182" fmla="*/ 1287780 h 2442210"/>
              <a:gd name="connsiteX183" fmla="*/ 3204210 w 3425190"/>
              <a:gd name="connsiteY183" fmla="*/ 1283970 h 2442210"/>
              <a:gd name="connsiteX184" fmla="*/ 3242310 w 3425190"/>
              <a:gd name="connsiteY184" fmla="*/ 1295400 h 2442210"/>
              <a:gd name="connsiteX185" fmla="*/ 3261360 w 3425190"/>
              <a:gd name="connsiteY185" fmla="*/ 1306830 h 2442210"/>
              <a:gd name="connsiteX186" fmla="*/ 3288030 w 3425190"/>
              <a:gd name="connsiteY186" fmla="*/ 1322070 h 2442210"/>
              <a:gd name="connsiteX187" fmla="*/ 3303270 w 3425190"/>
              <a:gd name="connsiteY187" fmla="*/ 1344930 h 2442210"/>
              <a:gd name="connsiteX188" fmla="*/ 3322320 w 3425190"/>
              <a:gd name="connsiteY188" fmla="*/ 1367790 h 2442210"/>
              <a:gd name="connsiteX189" fmla="*/ 3341370 w 3425190"/>
              <a:gd name="connsiteY189" fmla="*/ 1394460 h 2442210"/>
              <a:gd name="connsiteX190" fmla="*/ 3345180 w 3425190"/>
              <a:gd name="connsiteY190" fmla="*/ 1413510 h 2442210"/>
              <a:gd name="connsiteX191" fmla="*/ 3352800 w 3425190"/>
              <a:gd name="connsiteY191" fmla="*/ 1436370 h 2442210"/>
              <a:gd name="connsiteX192" fmla="*/ 3356610 w 3425190"/>
              <a:gd name="connsiteY192" fmla="*/ 1463040 h 2442210"/>
              <a:gd name="connsiteX193" fmla="*/ 3360420 w 3425190"/>
              <a:gd name="connsiteY193" fmla="*/ 1474470 h 2442210"/>
              <a:gd name="connsiteX194" fmla="*/ 3368040 w 3425190"/>
              <a:gd name="connsiteY194" fmla="*/ 1516380 h 2442210"/>
              <a:gd name="connsiteX195" fmla="*/ 3371850 w 3425190"/>
              <a:gd name="connsiteY195" fmla="*/ 1565910 h 2442210"/>
              <a:gd name="connsiteX196" fmla="*/ 3379470 w 3425190"/>
              <a:gd name="connsiteY196" fmla="*/ 1592580 h 2442210"/>
              <a:gd name="connsiteX197" fmla="*/ 3387090 w 3425190"/>
              <a:gd name="connsiteY197" fmla="*/ 1623060 h 2442210"/>
              <a:gd name="connsiteX198" fmla="*/ 3398520 w 3425190"/>
              <a:gd name="connsiteY198" fmla="*/ 1657350 h 2442210"/>
              <a:gd name="connsiteX199" fmla="*/ 3402330 w 3425190"/>
              <a:gd name="connsiteY199" fmla="*/ 1668780 h 2442210"/>
              <a:gd name="connsiteX200" fmla="*/ 3409950 w 3425190"/>
              <a:gd name="connsiteY200" fmla="*/ 1695450 h 2442210"/>
              <a:gd name="connsiteX201" fmla="*/ 3413760 w 3425190"/>
              <a:gd name="connsiteY201" fmla="*/ 1729740 h 2442210"/>
              <a:gd name="connsiteX202" fmla="*/ 3417570 w 3425190"/>
              <a:gd name="connsiteY202" fmla="*/ 1741170 h 2442210"/>
              <a:gd name="connsiteX203" fmla="*/ 3421380 w 3425190"/>
              <a:gd name="connsiteY203" fmla="*/ 1756410 h 2442210"/>
              <a:gd name="connsiteX204" fmla="*/ 3425190 w 3425190"/>
              <a:gd name="connsiteY204" fmla="*/ 1786890 h 2442210"/>
              <a:gd name="connsiteX205" fmla="*/ 3421380 w 3425190"/>
              <a:gd name="connsiteY205" fmla="*/ 1847850 h 2442210"/>
              <a:gd name="connsiteX206" fmla="*/ 3417570 w 3425190"/>
              <a:gd name="connsiteY206" fmla="*/ 1866900 h 2442210"/>
              <a:gd name="connsiteX207" fmla="*/ 3409950 w 3425190"/>
              <a:gd name="connsiteY207" fmla="*/ 1878330 h 2442210"/>
              <a:gd name="connsiteX208" fmla="*/ 3402330 w 3425190"/>
              <a:gd name="connsiteY208" fmla="*/ 1893570 h 2442210"/>
              <a:gd name="connsiteX209" fmla="*/ 3379470 w 3425190"/>
              <a:gd name="connsiteY209" fmla="*/ 1920240 h 2442210"/>
              <a:gd name="connsiteX210" fmla="*/ 3345180 w 3425190"/>
              <a:gd name="connsiteY210" fmla="*/ 1965960 h 2442210"/>
              <a:gd name="connsiteX211" fmla="*/ 3333750 w 3425190"/>
              <a:gd name="connsiteY211" fmla="*/ 1973580 h 2442210"/>
              <a:gd name="connsiteX212" fmla="*/ 3318510 w 3425190"/>
              <a:gd name="connsiteY212" fmla="*/ 1988820 h 2442210"/>
              <a:gd name="connsiteX213" fmla="*/ 3303270 w 3425190"/>
              <a:gd name="connsiteY213" fmla="*/ 2011680 h 2442210"/>
              <a:gd name="connsiteX214" fmla="*/ 3295650 w 3425190"/>
              <a:gd name="connsiteY214" fmla="*/ 2023110 h 2442210"/>
              <a:gd name="connsiteX215" fmla="*/ 3284220 w 3425190"/>
              <a:gd name="connsiteY215" fmla="*/ 2030730 h 2442210"/>
              <a:gd name="connsiteX216" fmla="*/ 3280410 w 3425190"/>
              <a:gd name="connsiteY216" fmla="*/ 2042160 h 2442210"/>
              <a:gd name="connsiteX217" fmla="*/ 3268980 w 3425190"/>
              <a:gd name="connsiteY217" fmla="*/ 2049780 h 2442210"/>
              <a:gd name="connsiteX218" fmla="*/ 3257550 w 3425190"/>
              <a:gd name="connsiteY218" fmla="*/ 2061210 h 2442210"/>
              <a:gd name="connsiteX219" fmla="*/ 3246120 w 3425190"/>
              <a:gd name="connsiteY219" fmla="*/ 2068830 h 2442210"/>
              <a:gd name="connsiteX220" fmla="*/ 3223260 w 3425190"/>
              <a:gd name="connsiteY220" fmla="*/ 2084070 h 2442210"/>
              <a:gd name="connsiteX221" fmla="*/ 3204210 w 3425190"/>
              <a:gd name="connsiteY221" fmla="*/ 2103120 h 2442210"/>
              <a:gd name="connsiteX222" fmla="*/ 3188970 w 3425190"/>
              <a:gd name="connsiteY222" fmla="*/ 2118360 h 2442210"/>
              <a:gd name="connsiteX223" fmla="*/ 3166110 w 3425190"/>
              <a:gd name="connsiteY223" fmla="*/ 2133600 h 2442210"/>
              <a:gd name="connsiteX224" fmla="*/ 3135630 w 3425190"/>
              <a:gd name="connsiteY224" fmla="*/ 2160270 h 2442210"/>
              <a:gd name="connsiteX225" fmla="*/ 3108960 w 3425190"/>
              <a:gd name="connsiteY225" fmla="*/ 2179320 h 2442210"/>
              <a:gd name="connsiteX226" fmla="*/ 3097530 w 3425190"/>
              <a:gd name="connsiteY226" fmla="*/ 2183130 h 2442210"/>
              <a:gd name="connsiteX227" fmla="*/ 3063240 w 3425190"/>
              <a:gd name="connsiteY227" fmla="*/ 2209800 h 2442210"/>
              <a:gd name="connsiteX228" fmla="*/ 3040380 w 3425190"/>
              <a:gd name="connsiteY228" fmla="*/ 2221230 h 2442210"/>
              <a:gd name="connsiteX229" fmla="*/ 3021330 w 3425190"/>
              <a:gd name="connsiteY229" fmla="*/ 2240280 h 2442210"/>
              <a:gd name="connsiteX230" fmla="*/ 3009900 w 3425190"/>
              <a:gd name="connsiteY230" fmla="*/ 2244090 h 2442210"/>
              <a:gd name="connsiteX231" fmla="*/ 2987040 w 3425190"/>
              <a:gd name="connsiteY231" fmla="*/ 2259330 h 2442210"/>
              <a:gd name="connsiteX232" fmla="*/ 2975610 w 3425190"/>
              <a:gd name="connsiteY232" fmla="*/ 2266950 h 2442210"/>
              <a:gd name="connsiteX233" fmla="*/ 2960370 w 3425190"/>
              <a:gd name="connsiteY233" fmla="*/ 2274570 h 2442210"/>
              <a:gd name="connsiteX234" fmla="*/ 2948940 w 3425190"/>
              <a:gd name="connsiteY234" fmla="*/ 2278380 h 2442210"/>
              <a:gd name="connsiteX235" fmla="*/ 2937510 w 3425190"/>
              <a:gd name="connsiteY235" fmla="*/ 2286000 h 2442210"/>
              <a:gd name="connsiteX236" fmla="*/ 2926080 w 3425190"/>
              <a:gd name="connsiteY236" fmla="*/ 2297430 h 2442210"/>
              <a:gd name="connsiteX237" fmla="*/ 2903220 w 3425190"/>
              <a:gd name="connsiteY237" fmla="*/ 2305050 h 2442210"/>
              <a:gd name="connsiteX238" fmla="*/ 2891790 w 3425190"/>
              <a:gd name="connsiteY238" fmla="*/ 2316480 h 2442210"/>
              <a:gd name="connsiteX239" fmla="*/ 2838450 w 3425190"/>
              <a:gd name="connsiteY239" fmla="*/ 2331720 h 2442210"/>
              <a:gd name="connsiteX240" fmla="*/ 2804160 w 3425190"/>
              <a:gd name="connsiteY240" fmla="*/ 2339340 h 2442210"/>
              <a:gd name="connsiteX241" fmla="*/ 2792730 w 3425190"/>
              <a:gd name="connsiteY241" fmla="*/ 2343150 h 2442210"/>
              <a:gd name="connsiteX242" fmla="*/ 2758440 w 3425190"/>
              <a:gd name="connsiteY242" fmla="*/ 2350770 h 2442210"/>
              <a:gd name="connsiteX243" fmla="*/ 2720340 w 3425190"/>
              <a:gd name="connsiteY243" fmla="*/ 2339340 h 2442210"/>
              <a:gd name="connsiteX244" fmla="*/ 2716530 w 3425190"/>
              <a:gd name="connsiteY244" fmla="*/ 2324100 h 2442210"/>
              <a:gd name="connsiteX245" fmla="*/ 2701290 w 3425190"/>
              <a:gd name="connsiteY245" fmla="*/ 2293620 h 2442210"/>
              <a:gd name="connsiteX246" fmla="*/ 2693670 w 3425190"/>
              <a:gd name="connsiteY246" fmla="*/ 2270760 h 2442210"/>
              <a:gd name="connsiteX247" fmla="*/ 2686050 w 3425190"/>
              <a:gd name="connsiteY247" fmla="*/ 2255520 h 2442210"/>
              <a:gd name="connsiteX248" fmla="*/ 2667000 w 3425190"/>
              <a:gd name="connsiteY248" fmla="*/ 2228850 h 2442210"/>
              <a:gd name="connsiteX249" fmla="*/ 2655570 w 3425190"/>
              <a:gd name="connsiteY249" fmla="*/ 2190750 h 2442210"/>
              <a:gd name="connsiteX250" fmla="*/ 2647950 w 3425190"/>
              <a:gd name="connsiteY250" fmla="*/ 2167890 h 2442210"/>
              <a:gd name="connsiteX251" fmla="*/ 2636520 w 3425190"/>
              <a:gd name="connsiteY251" fmla="*/ 2156460 h 2442210"/>
              <a:gd name="connsiteX252" fmla="*/ 2628900 w 3425190"/>
              <a:gd name="connsiteY252" fmla="*/ 2133600 h 2442210"/>
              <a:gd name="connsiteX253" fmla="*/ 2625090 w 3425190"/>
              <a:gd name="connsiteY253" fmla="*/ 2122170 h 2442210"/>
              <a:gd name="connsiteX254" fmla="*/ 2613660 w 3425190"/>
              <a:gd name="connsiteY254" fmla="*/ 2099310 h 2442210"/>
              <a:gd name="connsiteX255" fmla="*/ 2606040 w 3425190"/>
              <a:gd name="connsiteY255" fmla="*/ 2087880 h 2442210"/>
              <a:gd name="connsiteX256" fmla="*/ 2594610 w 3425190"/>
              <a:gd name="connsiteY256" fmla="*/ 2065020 h 2442210"/>
              <a:gd name="connsiteX257" fmla="*/ 2575560 w 3425190"/>
              <a:gd name="connsiteY257" fmla="*/ 2026920 h 2442210"/>
              <a:gd name="connsiteX258" fmla="*/ 2575560 w 3425190"/>
              <a:gd name="connsiteY258" fmla="*/ 2026920 h 2442210"/>
              <a:gd name="connsiteX259" fmla="*/ 2564130 w 3425190"/>
              <a:gd name="connsiteY259" fmla="*/ 2004060 h 2442210"/>
              <a:gd name="connsiteX260" fmla="*/ 2552700 w 3425190"/>
              <a:gd name="connsiteY260" fmla="*/ 1981200 h 2442210"/>
              <a:gd name="connsiteX261" fmla="*/ 2541270 w 3425190"/>
              <a:gd name="connsiteY261" fmla="*/ 1969770 h 2442210"/>
              <a:gd name="connsiteX262" fmla="*/ 2514600 w 3425190"/>
              <a:gd name="connsiteY262" fmla="*/ 1935480 h 2442210"/>
              <a:gd name="connsiteX263" fmla="*/ 2510790 w 3425190"/>
              <a:gd name="connsiteY263" fmla="*/ 1924050 h 2442210"/>
              <a:gd name="connsiteX264" fmla="*/ 2495550 w 3425190"/>
              <a:gd name="connsiteY264" fmla="*/ 1901190 h 2442210"/>
              <a:gd name="connsiteX265" fmla="*/ 2487930 w 3425190"/>
              <a:gd name="connsiteY265" fmla="*/ 1889760 h 2442210"/>
              <a:gd name="connsiteX266" fmla="*/ 2468880 w 3425190"/>
              <a:gd name="connsiteY266" fmla="*/ 1863090 h 2442210"/>
              <a:gd name="connsiteX267" fmla="*/ 2465070 w 3425190"/>
              <a:gd name="connsiteY267" fmla="*/ 1851660 h 2442210"/>
              <a:gd name="connsiteX268" fmla="*/ 2438400 w 3425190"/>
              <a:gd name="connsiteY268" fmla="*/ 1817370 h 2442210"/>
              <a:gd name="connsiteX269" fmla="*/ 2415540 w 3425190"/>
              <a:gd name="connsiteY269" fmla="*/ 1783080 h 2442210"/>
              <a:gd name="connsiteX270" fmla="*/ 2407920 w 3425190"/>
              <a:gd name="connsiteY270" fmla="*/ 1771650 h 2442210"/>
              <a:gd name="connsiteX271" fmla="*/ 2385060 w 3425190"/>
              <a:gd name="connsiteY271" fmla="*/ 1752600 h 2442210"/>
              <a:gd name="connsiteX272" fmla="*/ 2354580 w 3425190"/>
              <a:gd name="connsiteY272" fmla="*/ 1718310 h 2442210"/>
              <a:gd name="connsiteX273" fmla="*/ 2320290 w 3425190"/>
              <a:gd name="connsiteY273" fmla="*/ 1691640 h 2442210"/>
              <a:gd name="connsiteX274" fmla="*/ 2308860 w 3425190"/>
              <a:gd name="connsiteY274" fmla="*/ 1687830 h 2442210"/>
              <a:gd name="connsiteX275" fmla="*/ 2297430 w 3425190"/>
              <a:gd name="connsiteY275" fmla="*/ 1680210 h 2442210"/>
              <a:gd name="connsiteX276" fmla="*/ 2286000 w 3425190"/>
              <a:gd name="connsiteY276" fmla="*/ 1676400 h 2442210"/>
              <a:gd name="connsiteX277" fmla="*/ 2263140 w 3425190"/>
              <a:gd name="connsiteY277" fmla="*/ 1664970 h 2442210"/>
              <a:gd name="connsiteX278" fmla="*/ 2236470 w 3425190"/>
              <a:gd name="connsiteY278" fmla="*/ 1649730 h 2442210"/>
              <a:gd name="connsiteX279" fmla="*/ 2213610 w 3425190"/>
              <a:gd name="connsiteY279" fmla="*/ 1634490 h 2442210"/>
              <a:gd name="connsiteX280" fmla="*/ 2186940 w 3425190"/>
              <a:gd name="connsiteY280" fmla="*/ 1623060 h 2442210"/>
              <a:gd name="connsiteX281" fmla="*/ 2175510 w 3425190"/>
              <a:gd name="connsiteY281" fmla="*/ 1615440 h 2442210"/>
              <a:gd name="connsiteX282" fmla="*/ 2164080 w 3425190"/>
              <a:gd name="connsiteY282" fmla="*/ 1611630 h 2442210"/>
              <a:gd name="connsiteX283" fmla="*/ 2152650 w 3425190"/>
              <a:gd name="connsiteY283" fmla="*/ 1604010 h 2442210"/>
              <a:gd name="connsiteX284" fmla="*/ 2137410 w 3425190"/>
              <a:gd name="connsiteY284" fmla="*/ 1596390 h 2442210"/>
              <a:gd name="connsiteX285" fmla="*/ 2125980 w 3425190"/>
              <a:gd name="connsiteY285" fmla="*/ 1592580 h 2442210"/>
              <a:gd name="connsiteX286" fmla="*/ 2103120 w 3425190"/>
              <a:gd name="connsiteY286" fmla="*/ 1577340 h 2442210"/>
              <a:gd name="connsiteX287" fmla="*/ 2076450 w 3425190"/>
              <a:gd name="connsiteY287" fmla="*/ 1569720 h 2442210"/>
              <a:gd name="connsiteX288" fmla="*/ 2045970 w 3425190"/>
              <a:gd name="connsiteY288" fmla="*/ 1554480 h 2442210"/>
              <a:gd name="connsiteX289" fmla="*/ 2034540 w 3425190"/>
              <a:gd name="connsiteY289" fmla="*/ 1550670 h 2442210"/>
              <a:gd name="connsiteX290" fmla="*/ 2023110 w 3425190"/>
              <a:gd name="connsiteY290" fmla="*/ 1543050 h 2442210"/>
              <a:gd name="connsiteX291" fmla="*/ 2011680 w 3425190"/>
              <a:gd name="connsiteY291" fmla="*/ 1539240 h 2442210"/>
              <a:gd name="connsiteX292" fmla="*/ 1973580 w 3425190"/>
              <a:gd name="connsiteY292" fmla="*/ 1527810 h 2442210"/>
              <a:gd name="connsiteX293" fmla="*/ 1958340 w 3425190"/>
              <a:gd name="connsiteY293" fmla="*/ 1520190 h 2442210"/>
              <a:gd name="connsiteX294" fmla="*/ 1931670 w 3425190"/>
              <a:gd name="connsiteY294" fmla="*/ 1512570 h 2442210"/>
              <a:gd name="connsiteX295" fmla="*/ 1920240 w 3425190"/>
              <a:gd name="connsiteY295" fmla="*/ 1508760 h 2442210"/>
              <a:gd name="connsiteX296" fmla="*/ 1905000 w 3425190"/>
              <a:gd name="connsiteY296" fmla="*/ 1504950 h 2442210"/>
              <a:gd name="connsiteX297" fmla="*/ 1893570 w 3425190"/>
              <a:gd name="connsiteY297" fmla="*/ 1501140 h 2442210"/>
              <a:gd name="connsiteX298" fmla="*/ 1878330 w 3425190"/>
              <a:gd name="connsiteY298" fmla="*/ 1493520 h 2442210"/>
              <a:gd name="connsiteX299" fmla="*/ 1821180 w 3425190"/>
              <a:gd name="connsiteY299" fmla="*/ 1485900 h 2442210"/>
              <a:gd name="connsiteX300" fmla="*/ 1783080 w 3425190"/>
              <a:gd name="connsiteY300" fmla="*/ 1482090 h 2442210"/>
              <a:gd name="connsiteX301" fmla="*/ 1764030 w 3425190"/>
              <a:gd name="connsiteY301" fmla="*/ 1478280 h 2442210"/>
              <a:gd name="connsiteX302" fmla="*/ 1729740 w 3425190"/>
              <a:gd name="connsiteY302" fmla="*/ 1474470 h 2442210"/>
              <a:gd name="connsiteX303" fmla="*/ 1653540 w 3425190"/>
              <a:gd name="connsiteY303" fmla="*/ 1459230 h 2442210"/>
              <a:gd name="connsiteX304" fmla="*/ 1634490 w 3425190"/>
              <a:gd name="connsiteY304" fmla="*/ 1455420 h 2442210"/>
              <a:gd name="connsiteX305" fmla="*/ 1558290 w 3425190"/>
              <a:gd name="connsiteY305" fmla="*/ 1451610 h 2442210"/>
              <a:gd name="connsiteX306" fmla="*/ 1405890 w 3425190"/>
              <a:gd name="connsiteY306" fmla="*/ 1459230 h 2442210"/>
              <a:gd name="connsiteX307" fmla="*/ 1333500 w 3425190"/>
              <a:gd name="connsiteY307" fmla="*/ 1470660 h 2442210"/>
              <a:gd name="connsiteX308" fmla="*/ 1303020 w 3425190"/>
              <a:gd name="connsiteY308" fmla="*/ 1478280 h 2442210"/>
              <a:gd name="connsiteX309" fmla="*/ 1291590 w 3425190"/>
              <a:gd name="connsiteY309" fmla="*/ 1482090 h 2442210"/>
              <a:gd name="connsiteX310" fmla="*/ 1280160 w 3425190"/>
              <a:gd name="connsiteY310" fmla="*/ 1489710 h 2442210"/>
              <a:gd name="connsiteX311" fmla="*/ 1268730 w 3425190"/>
              <a:gd name="connsiteY311" fmla="*/ 1493520 h 2442210"/>
              <a:gd name="connsiteX312" fmla="*/ 1245870 w 3425190"/>
              <a:gd name="connsiteY312" fmla="*/ 1508760 h 2442210"/>
              <a:gd name="connsiteX313" fmla="*/ 1223010 w 3425190"/>
              <a:gd name="connsiteY313" fmla="*/ 1520190 h 2442210"/>
              <a:gd name="connsiteX314" fmla="*/ 1211580 w 3425190"/>
              <a:gd name="connsiteY314" fmla="*/ 1531620 h 2442210"/>
              <a:gd name="connsiteX315" fmla="*/ 1184910 w 3425190"/>
              <a:gd name="connsiteY315" fmla="*/ 1550670 h 2442210"/>
              <a:gd name="connsiteX316" fmla="*/ 1162050 w 3425190"/>
              <a:gd name="connsiteY316" fmla="*/ 1573530 h 2442210"/>
              <a:gd name="connsiteX317" fmla="*/ 1143000 w 3425190"/>
              <a:gd name="connsiteY317" fmla="*/ 1596390 h 2442210"/>
              <a:gd name="connsiteX318" fmla="*/ 1123950 w 3425190"/>
              <a:gd name="connsiteY318" fmla="*/ 1615440 h 2442210"/>
              <a:gd name="connsiteX319" fmla="*/ 1108710 w 3425190"/>
              <a:gd name="connsiteY319" fmla="*/ 1638300 h 2442210"/>
              <a:gd name="connsiteX320" fmla="*/ 1101090 w 3425190"/>
              <a:gd name="connsiteY320" fmla="*/ 1649730 h 2442210"/>
              <a:gd name="connsiteX321" fmla="*/ 1089660 w 3425190"/>
              <a:gd name="connsiteY321" fmla="*/ 1661160 h 2442210"/>
              <a:gd name="connsiteX322" fmla="*/ 1082040 w 3425190"/>
              <a:gd name="connsiteY322" fmla="*/ 1672590 h 2442210"/>
              <a:gd name="connsiteX323" fmla="*/ 1059180 w 3425190"/>
              <a:gd name="connsiteY323" fmla="*/ 1691640 h 2442210"/>
              <a:gd name="connsiteX324" fmla="*/ 1051560 w 3425190"/>
              <a:gd name="connsiteY324" fmla="*/ 1703070 h 2442210"/>
              <a:gd name="connsiteX325" fmla="*/ 1028700 w 3425190"/>
              <a:gd name="connsiteY325" fmla="*/ 1725930 h 2442210"/>
              <a:gd name="connsiteX326" fmla="*/ 1021080 w 3425190"/>
              <a:gd name="connsiteY326" fmla="*/ 1737360 h 2442210"/>
              <a:gd name="connsiteX327" fmla="*/ 1009650 w 3425190"/>
              <a:gd name="connsiteY327" fmla="*/ 1741170 h 2442210"/>
              <a:gd name="connsiteX328" fmla="*/ 990600 w 3425190"/>
              <a:gd name="connsiteY328" fmla="*/ 1760220 h 2442210"/>
              <a:gd name="connsiteX329" fmla="*/ 963930 w 3425190"/>
              <a:gd name="connsiteY329" fmla="*/ 1783080 h 2442210"/>
              <a:gd name="connsiteX330" fmla="*/ 960120 w 3425190"/>
              <a:gd name="connsiteY330" fmla="*/ 1794510 h 2442210"/>
              <a:gd name="connsiteX331" fmla="*/ 948690 w 3425190"/>
              <a:gd name="connsiteY331" fmla="*/ 1805940 h 2442210"/>
              <a:gd name="connsiteX332" fmla="*/ 937260 w 3425190"/>
              <a:gd name="connsiteY332" fmla="*/ 1821180 h 2442210"/>
              <a:gd name="connsiteX333" fmla="*/ 918210 w 3425190"/>
              <a:gd name="connsiteY333" fmla="*/ 1851660 h 2442210"/>
              <a:gd name="connsiteX334" fmla="*/ 910590 w 3425190"/>
              <a:gd name="connsiteY334" fmla="*/ 1866900 h 2442210"/>
              <a:gd name="connsiteX335" fmla="*/ 902970 w 3425190"/>
              <a:gd name="connsiteY335" fmla="*/ 1878330 h 2442210"/>
              <a:gd name="connsiteX336" fmla="*/ 895350 w 3425190"/>
              <a:gd name="connsiteY336" fmla="*/ 1901190 h 2442210"/>
              <a:gd name="connsiteX337" fmla="*/ 883920 w 3425190"/>
              <a:gd name="connsiteY337" fmla="*/ 1924050 h 2442210"/>
              <a:gd name="connsiteX338" fmla="*/ 868680 w 3425190"/>
              <a:gd name="connsiteY338" fmla="*/ 1954530 h 2442210"/>
              <a:gd name="connsiteX339" fmla="*/ 864870 w 3425190"/>
              <a:gd name="connsiteY339" fmla="*/ 1969770 h 2442210"/>
              <a:gd name="connsiteX340" fmla="*/ 849630 w 3425190"/>
              <a:gd name="connsiteY340" fmla="*/ 1996440 h 2442210"/>
              <a:gd name="connsiteX341" fmla="*/ 842010 w 3425190"/>
              <a:gd name="connsiteY341" fmla="*/ 2026920 h 2442210"/>
              <a:gd name="connsiteX342" fmla="*/ 834390 w 3425190"/>
              <a:gd name="connsiteY342" fmla="*/ 2038350 h 2442210"/>
              <a:gd name="connsiteX343" fmla="*/ 826770 w 3425190"/>
              <a:gd name="connsiteY343" fmla="*/ 2061210 h 2442210"/>
              <a:gd name="connsiteX344" fmla="*/ 822960 w 3425190"/>
              <a:gd name="connsiteY344" fmla="*/ 2072640 h 2442210"/>
              <a:gd name="connsiteX345" fmla="*/ 819150 w 3425190"/>
              <a:gd name="connsiteY345" fmla="*/ 2087880 h 2442210"/>
              <a:gd name="connsiteX346" fmla="*/ 811530 w 3425190"/>
              <a:gd name="connsiteY346" fmla="*/ 2099310 h 2442210"/>
              <a:gd name="connsiteX347" fmla="*/ 803910 w 3425190"/>
              <a:gd name="connsiteY347" fmla="*/ 2122170 h 2442210"/>
              <a:gd name="connsiteX348" fmla="*/ 800100 w 3425190"/>
              <a:gd name="connsiteY348" fmla="*/ 2133600 h 2442210"/>
              <a:gd name="connsiteX349" fmla="*/ 796290 w 3425190"/>
              <a:gd name="connsiteY349" fmla="*/ 2145030 h 2442210"/>
              <a:gd name="connsiteX350" fmla="*/ 788670 w 3425190"/>
              <a:gd name="connsiteY350" fmla="*/ 2156460 h 2442210"/>
              <a:gd name="connsiteX351" fmla="*/ 773430 w 3425190"/>
              <a:gd name="connsiteY351" fmla="*/ 2186940 h 2442210"/>
              <a:gd name="connsiteX352" fmla="*/ 762000 w 3425190"/>
              <a:gd name="connsiteY352" fmla="*/ 2209800 h 2442210"/>
              <a:gd name="connsiteX353" fmla="*/ 746760 w 3425190"/>
              <a:gd name="connsiteY353" fmla="*/ 2232660 h 2442210"/>
              <a:gd name="connsiteX354" fmla="*/ 735330 w 3425190"/>
              <a:gd name="connsiteY354" fmla="*/ 2259330 h 2442210"/>
              <a:gd name="connsiteX355" fmla="*/ 731520 w 3425190"/>
              <a:gd name="connsiteY355" fmla="*/ 2270760 h 2442210"/>
              <a:gd name="connsiteX356" fmla="*/ 716280 w 3425190"/>
              <a:gd name="connsiteY356" fmla="*/ 2297430 h 2442210"/>
              <a:gd name="connsiteX357" fmla="*/ 712470 w 3425190"/>
              <a:gd name="connsiteY357" fmla="*/ 2308860 h 2442210"/>
              <a:gd name="connsiteX358" fmla="*/ 704850 w 3425190"/>
              <a:gd name="connsiteY358" fmla="*/ 2320290 h 2442210"/>
              <a:gd name="connsiteX359" fmla="*/ 697230 w 3425190"/>
              <a:gd name="connsiteY359" fmla="*/ 2343150 h 2442210"/>
              <a:gd name="connsiteX360" fmla="*/ 693420 w 3425190"/>
              <a:gd name="connsiteY360" fmla="*/ 2354580 h 2442210"/>
              <a:gd name="connsiteX361" fmla="*/ 678180 w 3425190"/>
              <a:gd name="connsiteY361" fmla="*/ 2381250 h 2442210"/>
              <a:gd name="connsiteX362" fmla="*/ 666750 w 3425190"/>
              <a:gd name="connsiteY362" fmla="*/ 2392680 h 2442210"/>
              <a:gd name="connsiteX363" fmla="*/ 662940 w 3425190"/>
              <a:gd name="connsiteY363" fmla="*/ 2404110 h 2442210"/>
              <a:gd name="connsiteX364" fmla="*/ 628650 w 3425190"/>
              <a:gd name="connsiteY364" fmla="*/ 2430780 h 2442210"/>
              <a:gd name="connsiteX365" fmla="*/ 601980 w 3425190"/>
              <a:gd name="connsiteY365" fmla="*/ 2442210 h 2442210"/>
              <a:gd name="connsiteX366" fmla="*/ 537210 w 3425190"/>
              <a:gd name="connsiteY366" fmla="*/ 2434590 h 2442210"/>
              <a:gd name="connsiteX367" fmla="*/ 525780 w 3425190"/>
              <a:gd name="connsiteY367" fmla="*/ 2430780 h 2442210"/>
              <a:gd name="connsiteX368" fmla="*/ 518160 w 3425190"/>
              <a:gd name="connsiteY368" fmla="*/ 2419350 h 2442210"/>
              <a:gd name="connsiteX369" fmla="*/ 506730 w 3425190"/>
              <a:gd name="connsiteY369" fmla="*/ 2407920 h 2442210"/>
              <a:gd name="connsiteX370" fmla="*/ 495300 w 3425190"/>
              <a:gd name="connsiteY370" fmla="*/ 2373630 h 2442210"/>
              <a:gd name="connsiteX371" fmla="*/ 487680 w 3425190"/>
              <a:gd name="connsiteY371" fmla="*/ 2358390 h 2442210"/>
              <a:gd name="connsiteX372" fmla="*/ 483870 w 3425190"/>
              <a:gd name="connsiteY372" fmla="*/ 2346960 h 2442210"/>
              <a:gd name="connsiteX373" fmla="*/ 476250 w 3425190"/>
              <a:gd name="connsiteY373" fmla="*/ 2335530 h 2442210"/>
              <a:gd name="connsiteX374" fmla="*/ 468630 w 3425190"/>
              <a:gd name="connsiteY374" fmla="*/ 2312670 h 2442210"/>
              <a:gd name="connsiteX375" fmla="*/ 457200 w 3425190"/>
              <a:gd name="connsiteY375" fmla="*/ 2301240 h 2442210"/>
              <a:gd name="connsiteX376" fmla="*/ 441960 w 3425190"/>
              <a:gd name="connsiteY376" fmla="*/ 2278380 h 2442210"/>
              <a:gd name="connsiteX377" fmla="*/ 430530 w 3425190"/>
              <a:gd name="connsiteY377" fmla="*/ 2266950 h 2442210"/>
              <a:gd name="connsiteX378" fmla="*/ 422910 w 3425190"/>
              <a:gd name="connsiteY378" fmla="*/ 2255520 h 2442210"/>
              <a:gd name="connsiteX379" fmla="*/ 411480 w 3425190"/>
              <a:gd name="connsiteY379" fmla="*/ 2240280 h 2442210"/>
              <a:gd name="connsiteX380" fmla="*/ 407670 w 3425190"/>
              <a:gd name="connsiteY380" fmla="*/ 2228850 h 2442210"/>
              <a:gd name="connsiteX381" fmla="*/ 392430 w 3425190"/>
              <a:gd name="connsiteY381" fmla="*/ 2198370 h 2442210"/>
              <a:gd name="connsiteX382" fmla="*/ 381000 w 3425190"/>
              <a:gd name="connsiteY382" fmla="*/ 2167890 h 2442210"/>
              <a:gd name="connsiteX383" fmla="*/ 373380 w 3425190"/>
              <a:gd name="connsiteY383" fmla="*/ 2141220 h 2442210"/>
              <a:gd name="connsiteX384" fmla="*/ 369570 w 3425190"/>
              <a:gd name="connsiteY384" fmla="*/ 2125980 h 2442210"/>
              <a:gd name="connsiteX385" fmla="*/ 358140 w 3425190"/>
              <a:gd name="connsiteY385" fmla="*/ 2099310 h 2442210"/>
              <a:gd name="connsiteX386" fmla="*/ 331470 w 3425190"/>
              <a:gd name="connsiteY386" fmla="*/ 2072640 h 2442210"/>
              <a:gd name="connsiteX387" fmla="*/ 312420 w 3425190"/>
              <a:gd name="connsiteY387" fmla="*/ 2057400 h 2442210"/>
              <a:gd name="connsiteX388" fmla="*/ 304800 w 3425190"/>
              <a:gd name="connsiteY388" fmla="*/ 2045970 h 2442210"/>
              <a:gd name="connsiteX389" fmla="*/ 293370 w 3425190"/>
              <a:gd name="connsiteY389" fmla="*/ 2038350 h 2442210"/>
              <a:gd name="connsiteX390" fmla="*/ 270510 w 3425190"/>
              <a:gd name="connsiteY390" fmla="*/ 2019300 h 2442210"/>
              <a:gd name="connsiteX391" fmla="*/ 243840 w 3425190"/>
              <a:gd name="connsiteY391" fmla="*/ 1985010 h 2442210"/>
              <a:gd name="connsiteX392" fmla="*/ 220980 w 3425190"/>
              <a:gd name="connsiteY392" fmla="*/ 1969770 h 2442210"/>
              <a:gd name="connsiteX393" fmla="*/ 209550 w 3425190"/>
              <a:gd name="connsiteY393" fmla="*/ 1962150 h 2442210"/>
              <a:gd name="connsiteX394" fmla="*/ 190500 w 3425190"/>
              <a:gd name="connsiteY394" fmla="*/ 1943100 h 2442210"/>
              <a:gd name="connsiteX395" fmla="*/ 179070 w 3425190"/>
              <a:gd name="connsiteY395" fmla="*/ 1931670 h 2442210"/>
              <a:gd name="connsiteX396" fmla="*/ 167640 w 3425190"/>
              <a:gd name="connsiteY396" fmla="*/ 1924050 h 2442210"/>
              <a:gd name="connsiteX397" fmla="*/ 156210 w 3425190"/>
              <a:gd name="connsiteY397" fmla="*/ 1908810 h 2442210"/>
              <a:gd name="connsiteX398" fmla="*/ 144780 w 3425190"/>
              <a:gd name="connsiteY398" fmla="*/ 1897380 h 2442210"/>
              <a:gd name="connsiteX399" fmla="*/ 133350 w 3425190"/>
              <a:gd name="connsiteY399" fmla="*/ 1874520 h 2442210"/>
              <a:gd name="connsiteX400" fmla="*/ 118110 w 3425190"/>
              <a:gd name="connsiteY400" fmla="*/ 1847850 h 2442210"/>
              <a:gd name="connsiteX401" fmla="*/ 106680 w 3425190"/>
              <a:gd name="connsiteY401" fmla="*/ 1836420 h 2442210"/>
              <a:gd name="connsiteX402" fmla="*/ 95250 w 3425190"/>
              <a:gd name="connsiteY402" fmla="*/ 1809750 h 2442210"/>
              <a:gd name="connsiteX403" fmla="*/ 87630 w 3425190"/>
              <a:gd name="connsiteY403" fmla="*/ 1798320 h 2442210"/>
              <a:gd name="connsiteX404" fmla="*/ 83820 w 3425190"/>
              <a:gd name="connsiteY404" fmla="*/ 1779270 h 2442210"/>
              <a:gd name="connsiteX405" fmla="*/ 76200 w 3425190"/>
              <a:gd name="connsiteY405" fmla="*/ 1767840 h 2442210"/>
              <a:gd name="connsiteX406" fmla="*/ 72390 w 3425190"/>
              <a:gd name="connsiteY406" fmla="*/ 1752600 h 2442210"/>
              <a:gd name="connsiteX407" fmla="*/ 68580 w 3425190"/>
              <a:gd name="connsiteY407" fmla="*/ 1741170 h 2442210"/>
              <a:gd name="connsiteX408" fmla="*/ 64770 w 3425190"/>
              <a:gd name="connsiteY408" fmla="*/ 1722120 h 2442210"/>
              <a:gd name="connsiteX409" fmla="*/ 57150 w 3425190"/>
              <a:gd name="connsiteY409" fmla="*/ 1695450 h 2442210"/>
              <a:gd name="connsiteX410" fmla="*/ 53340 w 3425190"/>
              <a:gd name="connsiteY410" fmla="*/ 1668780 h 2442210"/>
              <a:gd name="connsiteX411" fmla="*/ 38100 w 3425190"/>
              <a:gd name="connsiteY411" fmla="*/ 1634490 h 2442210"/>
              <a:gd name="connsiteX412" fmla="*/ 26670 w 3425190"/>
              <a:gd name="connsiteY412" fmla="*/ 1623060 h 2442210"/>
              <a:gd name="connsiteX413" fmla="*/ 19050 w 3425190"/>
              <a:gd name="connsiteY413" fmla="*/ 1600200 h 2442210"/>
              <a:gd name="connsiteX414" fmla="*/ 15240 w 3425190"/>
              <a:gd name="connsiteY414" fmla="*/ 1581150 h 2442210"/>
              <a:gd name="connsiteX415" fmla="*/ 0 w 3425190"/>
              <a:gd name="connsiteY415" fmla="*/ 1524000 h 244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3425190" h="2442210">
                <a:moveTo>
                  <a:pt x="0" y="1524000"/>
                </a:moveTo>
                <a:lnTo>
                  <a:pt x="0" y="1524000"/>
                </a:lnTo>
                <a:cubicBezTo>
                  <a:pt x="6350" y="1515110"/>
                  <a:pt x="13870" y="1506949"/>
                  <a:pt x="19050" y="1497330"/>
                </a:cubicBezTo>
                <a:cubicBezTo>
                  <a:pt x="22858" y="1490258"/>
                  <a:pt x="26670" y="1474470"/>
                  <a:pt x="26670" y="1474470"/>
                </a:cubicBezTo>
                <a:cubicBezTo>
                  <a:pt x="27940" y="1457960"/>
                  <a:pt x="27897" y="1441296"/>
                  <a:pt x="30480" y="1424940"/>
                </a:cubicBezTo>
                <a:cubicBezTo>
                  <a:pt x="38253" y="1375709"/>
                  <a:pt x="36772" y="1428925"/>
                  <a:pt x="53340" y="1379220"/>
                </a:cubicBezTo>
                <a:cubicBezTo>
                  <a:pt x="54610" y="1375410"/>
                  <a:pt x="55354" y="1371382"/>
                  <a:pt x="57150" y="1367790"/>
                </a:cubicBezTo>
                <a:cubicBezTo>
                  <a:pt x="75263" y="1331564"/>
                  <a:pt x="52731" y="1392477"/>
                  <a:pt x="72390" y="1333500"/>
                </a:cubicBezTo>
                <a:lnTo>
                  <a:pt x="76200" y="1322070"/>
                </a:lnTo>
                <a:cubicBezTo>
                  <a:pt x="85534" y="1256729"/>
                  <a:pt x="74954" y="1319436"/>
                  <a:pt x="83820" y="1283970"/>
                </a:cubicBezTo>
                <a:cubicBezTo>
                  <a:pt x="85391" y="1277688"/>
                  <a:pt x="85926" y="1271168"/>
                  <a:pt x="87630" y="1264920"/>
                </a:cubicBezTo>
                <a:cubicBezTo>
                  <a:pt x="89743" y="1257171"/>
                  <a:pt x="93675" y="1249936"/>
                  <a:pt x="95250" y="1242060"/>
                </a:cubicBezTo>
                <a:cubicBezTo>
                  <a:pt x="100635" y="1215134"/>
                  <a:pt x="97012" y="1229153"/>
                  <a:pt x="106680" y="1200150"/>
                </a:cubicBezTo>
                <a:cubicBezTo>
                  <a:pt x="107950" y="1196340"/>
                  <a:pt x="107148" y="1190948"/>
                  <a:pt x="110490" y="1188720"/>
                </a:cubicBezTo>
                <a:lnTo>
                  <a:pt x="121920" y="1181100"/>
                </a:lnTo>
                <a:cubicBezTo>
                  <a:pt x="124460" y="1177290"/>
                  <a:pt x="125964" y="1172531"/>
                  <a:pt x="129540" y="1169670"/>
                </a:cubicBezTo>
                <a:cubicBezTo>
                  <a:pt x="148703" y="1154340"/>
                  <a:pt x="140921" y="1188868"/>
                  <a:pt x="156210" y="1143000"/>
                </a:cubicBezTo>
                <a:lnTo>
                  <a:pt x="171450" y="1097280"/>
                </a:lnTo>
                <a:lnTo>
                  <a:pt x="175260" y="1085850"/>
                </a:lnTo>
                <a:cubicBezTo>
                  <a:pt x="176530" y="1082040"/>
                  <a:pt x="178096" y="1078316"/>
                  <a:pt x="179070" y="1074420"/>
                </a:cubicBezTo>
                <a:cubicBezTo>
                  <a:pt x="181200" y="1065901"/>
                  <a:pt x="186790" y="1041886"/>
                  <a:pt x="190500" y="1036320"/>
                </a:cubicBezTo>
                <a:cubicBezTo>
                  <a:pt x="193040" y="1032510"/>
                  <a:pt x="196260" y="1029074"/>
                  <a:pt x="198120" y="1024890"/>
                </a:cubicBezTo>
                <a:cubicBezTo>
                  <a:pt x="201382" y="1017550"/>
                  <a:pt x="203200" y="1009650"/>
                  <a:pt x="205740" y="1002030"/>
                </a:cubicBezTo>
                <a:lnTo>
                  <a:pt x="213360" y="979170"/>
                </a:lnTo>
                <a:cubicBezTo>
                  <a:pt x="214630" y="975360"/>
                  <a:pt x="214760" y="970953"/>
                  <a:pt x="217170" y="967740"/>
                </a:cubicBezTo>
                <a:cubicBezTo>
                  <a:pt x="218705" y="965693"/>
                  <a:pt x="234194" y="945628"/>
                  <a:pt x="236220" y="941070"/>
                </a:cubicBezTo>
                <a:cubicBezTo>
                  <a:pt x="239482" y="933730"/>
                  <a:pt x="238160" y="923890"/>
                  <a:pt x="243840" y="918210"/>
                </a:cubicBezTo>
                <a:cubicBezTo>
                  <a:pt x="247650" y="914400"/>
                  <a:pt x="251017" y="910088"/>
                  <a:pt x="255270" y="906780"/>
                </a:cubicBezTo>
                <a:cubicBezTo>
                  <a:pt x="262499" y="901157"/>
                  <a:pt x="278130" y="891540"/>
                  <a:pt x="278130" y="891540"/>
                </a:cubicBezTo>
                <a:lnTo>
                  <a:pt x="293370" y="868680"/>
                </a:lnTo>
                <a:cubicBezTo>
                  <a:pt x="295910" y="864870"/>
                  <a:pt x="299542" y="861594"/>
                  <a:pt x="300990" y="857250"/>
                </a:cubicBezTo>
                <a:lnTo>
                  <a:pt x="308610" y="834390"/>
                </a:lnTo>
                <a:cubicBezTo>
                  <a:pt x="309880" y="830580"/>
                  <a:pt x="310192" y="826302"/>
                  <a:pt x="312420" y="822960"/>
                </a:cubicBezTo>
                <a:cubicBezTo>
                  <a:pt x="317500" y="815340"/>
                  <a:pt x="321184" y="806576"/>
                  <a:pt x="327660" y="800100"/>
                </a:cubicBezTo>
                <a:cubicBezTo>
                  <a:pt x="331470" y="796290"/>
                  <a:pt x="335782" y="792923"/>
                  <a:pt x="339090" y="788670"/>
                </a:cubicBezTo>
                <a:cubicBezTo>
                  <a:pt x="363025" y="757897"/>
                  <a:pt x="343633" y="772942"/>
                  <a:pt x="365760" y="758190"/>
                </a:cubicBezTo>
                <a:cubicBezTo>
                  <a:pt x="373047" y="736330"/>
                  <a:pt x="364352" y="756735"/>
                  <a:pt x="381000" y="735330"/>
                </a:cubicBezTo>
                <a:cubicBezTo>
                  <a:pt x="412900" y="694315"/>
                  <a:pt x="381721" y="726989"/>
                  <a:pt x="407670" y="701040"/>
                </a:cubicBezTo>
                <a:cubicBezTo>
                  <a:pt x="414655" y="680084"/>
                  <a:pt x="407283" y="698860"/>
                  <a:pt x="419100" y="678180"/>
                </a:cubicBezTo>
                <a:cubicBezTo>
                  <a:pt x="421918" y="673249"/>
                  <a:pt x="424483" y="668160"/>
                  <a:pt x="426720" y="662940"/>
                </a:cubicBezTo>
                <a:cubicBezTo>
                  <a:pt x="428302" y="659249"/>
                  <a:pt x="428302" y="654852"/>
                  <a:pt x="430530" y="651510"/>
                </a:cubicBezTo>
                <a:cubicBezTo>
                  <a:pt x="433519" y="647027"/>
                  <a:pt x="438150" y="643890"/>
                  <a:pt x="441960" y="640080"/>
                </a:cubicBezTo>
                <a:cubicBezTo>
                  <a:pt x="448666" y="619962"/>
                  <a:pt x="443542" y="631992"/>
                  <a:pt x="461010" y="605790"/>
                </a:cubicBezTo>
                <a:cubicBezTo>
                  <a:pt x="463550" y="601980"/>
                  <a:pt x="467182" y="598704"/>
                  <a:pt x="468630" y="594360"/>
                </a:cubicBezTo>
                <a:cubicBezTo>
                  <a:pt x="479166" y="562752"/>
                  <a:pt x="461478" y="612473"/>
                  <a:pt x="487680" y="560070"/>
                </a:cubicBezTo>
                <a:cubicBezTo>
                  <a:pt x="499396" y="536639"/>
                  <a:pt x="492150" y="549556"/>
                  <a:pt x="510540" y="521970"/>
                </a:cubicBezTo>
                <a:cubicBezTo>
                  <a:pt x="513080" y="518160"/>
                  <a:pt x="516712" y="514884"/>
                  <a:pt x="518160" y="510540"/>
                </a:cubicBezTo>
                <a:cubicBezTo>
                  <a:pt x="519430" y="506730"/>
                  <a:pt x="519461" y="502246"/>
                  <a:pt x="521970" y="499110"/>
                </a:cubicBezTo>
                <a:cubicBezTo>
                  <a:pt x="524831" y="495534"/>
                  <a:pt x="529590" y="494030"/>
                  <a:pt x="533400" y="491490"/>
                </a:cubicBezTo>
                <a:lnTo>
                  <a:pt x="548640" y="468630"/>
                </a:lnTo>
                <a:cubicBezTo>
                  <a:pt x="551180" y="464820"/>
                  <a:pt x="552450" y="459740"/>
                  <a:pt x="556260" y="457200"/>
                </a:cubicBezTo>
                <a:lnTo>
                  <a:pt x="567690" y="449580"/>
                </a:lnTo>
                <a:cubicBezTo>
                  <a:pt x="570230" y="445770"/>
                  <a:pt x="572072" y="441388"/>
                  <a:pt x="575310" y="438150"/>
                </a:cubicBezTo>
                <a:cubicBezTo>
                  <a:pt x="578548" y="434912"/>
                  <a:pt x="583725" y="433976"/>
                  <a:pt x="586740" y="430530"/>
                </a:cubicBezTo>
                <a:cubicBezTo>
                  <a:pt x="617855" y="394970"/>
                  <a:pt x="587693" y="417195"/>
                  <a:pt x="613410" y="400050"/>
                </a:cubicBezTo>
                <a:cubicBezTo>
                  <a:pt x="615950" y="396240"/>
                  <a:pt x="617584" y="391635"/>
                  <a:pt x="621030" y="388620"/>
                </a:cubicBezTo>
                <a:cubicBezTo>
                  <a:pt x="627922" y="382589"/>
                  <a:pt x="643890" y="373380"/>
                  <a:pt x="643890" y="373380"/>
                </a:cubicBezTo>
                <a:cubicBezTo>
                  <a:pt x="646430" y="369570"/>
                  <a:pt x="648064" y="364965"/>
                  <a:pt x="651510" y="361950"/>
                </a:cubicBezTo>
                <a:cubicBezTo>
                  <a:pt x="658402" y="355919"/>
                  <a:pt x="666750" y="351790"/>
                  <a:pt x="674370" y="346710"/>
                </a:cubicBezTo>
                <a:lnTo>
                  <a:pt x="697230" y="331470"/>
                </a:lnTo>
                <a:cubicBezTo>
                  <a:pt x="701040" y="328930"/>
                  <a:pt x="705422" y="327088"/>
                  <a:pt x="708660" y="323850"/>
                </a:cubicBezTo>
                <a:cubicBezTo>
                  <a:pt x="717086" y="315424"/>
                  <a:pt x="720911" y="310104"/>
                  <a:pt x="731520" y="304800"/>
                </a:cubicBezTo>
                <a:cubicBezTo>
                  <a:pt x="735112" y="303004"/>
                  <a:pt x="739140" y="302260"/>
                  <a:pt x="742950" y="300990"/>
                </a:cubicBezTo>
                <a:cubicBezTo>
                  <a:pt x="760856" y="283084"/>
                  <a:pt x="749897" y="292549"/>
                  <a:pt x="777240" y="274320"/>
                </a:cubicBezTo>
                <a:lnTo>
                  <a:pt x="788670" y="266700"/>
                </a:lnTo>
                <a:cubicBezTo>
                  <a:pt x="792480" y="264160"/>
                  <a:pt x="795756" y="260528"/>
                  <a:pt x="800100" y="259080"/>
                </a:cubicBezTo>
                <a:cubicBezTo>
                  <a:pt x="826905" y="250145"/>
                  <a:pt x="793814" y="261774"/>
                  <a:pt x="826770" y="247650"/>
                </a:cubicBezTo>
                <a:cubicBezTo>
                  <a:pt x="830461" y="246068"/>
                  <a:pt x="834689" y="245790"/>
                  <a:pt x="838200" y="243840"/>
                </a:cubicBezTo>
                <a:cubicBezTo>
                  <a:pt x="846206" y="239392"/>
                  <a:pt x="853440" y="233680"/>
                  <a:pt x="861060" y="228600"/>
                </a:cubicBezTo>
                <a:cubicBezTo>
                  <a:pt x="864870" y="226060"/>
                  <a:pt x="868146" y="222428"/>
                  <a:pt x="872490" y="220980"/>
                </a:cubicBezTo>
                <a:lnTo>
                  <a:pt x="883920" y="217170"/>
                </a:lnTo>
                <a:cubicBezTo>
                  <a:pt x="887730" y="213360"/>
                  <a:pt x="891211" y="209189"/>
                  <a:pt x="895350" y="205740"/>
                </a:cubicBezTo>
                <a:cubicBezTo>
                  <a:pt x="905476" y="197301"/>
                  <a:pt x="910163" y="197275"/>
                  <a:pt x="922020" y="190500"/>
                </a:cubicBezTo>
                <a:cubicBezTo>
                  <a:pt x="925996" y="188228"/>
                  <a:pt x="929354" y="184928"/>
                  <a:pt x="933450" y="182880"/>
                </a:cubicBezTo>
                <a:cubicBezTo>
                  <a:pt x="937042" y="181084"/>
                  <a:pt x="941288" y="180866"/>
                  <a:pt x="944880" y="179070"/>
                </a:cubicBezTo>
                <a:cubicBezTo>
                  <a:pt x="951504" y="175758"/>
                  <a:pt x="957188" y="170704"/>
                  <a:pt x="963930" y="167640"/>
                </a:cubicBezTo>
                <a:cubicBezTo>
                  <a:pt x="971242" y="164316"/>
                  <a:pt x="986790" y="160020"/>
                  <a:pt x="986790" y="160020"/>
                </a:cubicBezTo>
                <a:cubicBezTo>
                  <a:pt x="989330" y="156210"/>
                  <a:pt x="990314" y="150638"/>
                  <a:pt x="994410" y="148590"/>
                </a:cubicBezTo>
                <a:cubicBezTo>
                  <a:pt x="1003777" y="143906"/>
                  <a:pt x="1024890" y="140970"/>
                  <a:pt x="1024890" y="140970"/>
                </a:cubicBezTo>
                <a:cubicBezTo>
                  <a:pt x="1046604" y="119256"/>
                  <a:pt x="1024697" y="137243"/>
                  <a:pt x="1051560" y="125730"/>
                </a:cubicBezTo>
                <a:cubicBezTo>
                  <a:pt x="1055769" y="123926"/>
                  <a:pt x="1058781" y="119914"/>
                  <a:pt x="1062990" y="118110"/>
                </a:cubicBezTo>
                <a:cubicBezTo>
                  <a:pt x="1067803" y="116047"/>
                  <a:pt x="1073195" y="115739"/>
                  <a:pt x="1078230" y="114300"/>
                </a:cubicBezTo>
                <a:cubicBezTo>
                  <a:pt x="1116491" y="103368"/>
                  <a:pt x="1057257" y="118591"/>
                  <a:pt x="1104900" y="106680"/>
                </a:cubicBezTo>
                <a:cubicBezTo>
                  <a:pt x="1108710" y="104140"/>
                  <a:pt x="1112146" y="100920"/>
                  <a:pt x="1116330" y="99060"/>
                </a:cubicBezTo>
                <a:cubicBezTo>
                  <a:pt x="1123670" y="95798"/>
                  <a:pt x="1132507" y="95895"/>
                  <a:pt x="1139190" y="91440"/>
                </a:cubicBezTo>
                <a:cubicBezTo>
                  <a:pt x="1161156" y="76796"/>
                  <a:pt x="1139966" y="89474"/>
                  <a:pt x="1162050" y="80010"/>
                </a:cubicBezTo>
                <a:cubicBezTo>
                  <a:pt x="1167270" y="77773"/>
                  <a:pt x="1172017" y="74499"/>
                  <a:pt x="1177290" y="72390"/>
                </a:cubicBezTo>
                <a:cubicBezTo>
                  <a:pt x="1184748" y="69407"/>
                  <a:pt x="1192530" y="67310"/>
                  <a:pt x="1200150" y="64770"/>
                </a:cubicBezTo>
                <a:lnTo>
                  <a:pt x="1211580" y="60960"/>
                </a:lnTo>
                <a:cubicBezTo>
                  <a:pt x="1215390" y="59690"/>
                  <a:pt x="1219114" y="58124"/>
                  <a:pt x="1223010" y="57150"/>
                </a:cubicBezTo>
                <a:cubicBezTo>
                  <a:pt x="1228090" y="55880"/>
                  <a:pt x="1233215" y="54779"/>
                  <a:pt x="1238250" y="53340"/>
                </a:cubicBezTo>
                <a:cubicBezTo>
                  <a:pt x="1287933" y="39145"/>
                  <a:pt x="1207677" y="61948"/>
                  <a:pt x="1261110" y="41910"/>
                </a:cubicBezTo>
                <a:cubicBezTo>
                  <a:pt x="1267173" y="39636"/>
                  <a:pt x="1273878" y="39671"/>
                  <a:pt x="1280160" y="38100"/>
                </a:cubicBezTo>
                <a:cubicBezTo>
                  <a:pt x="1284056" y="37126"/>
                  <a:pt x="1287728" y="35393"/>
                  <a:pt x="1291590" y="34290"/>
                </a:cubicBezTo>
                <a:cubicBezTo>
                  <a:pt x="1304058" y="30728"/>
                  <a:pt x="1339628" y="23125"/>
                  <a:pt x="1344930" y="22860"/>
                </a:cubicBezTo>
                <a:lnTo>
                  <a:pt x="1421130" y="19050"/>
                </a:lnTo>
                <a:cubicBezTo>
                  <a:pt x="1435852" y="14143"/>
                  <a:pt x="1433220" y="14495"/>
                  <a:pt x="1451610" y="11430"/>
                </a:cubicBezTo>
                <a:cubicBezTo>
                  <a:pt x="1460468" y="9954"/>
                  <a:pt x="1469474" y="9381"/>
                  <a:pt x="1478280" y="7620"/>
                </a:cubicBezTo>
                <a:cubicBezTo>
                  <a:pt x="1488549" y="5566"/>
                  <a:pt x="1508760" y="0"/>
                  <a:pt x="1508760" y="0"/>
                </a:cubicBezTo>
                <a:cubicBezTo>
                  <a:pt x="1569720" y="1270"/>
                  <a:pt x="1630723" y="1199"/>
                  <a:pt x="1691640" y="3810"/>
                </a:cubicBezTo>
                <a:cubicBezTo>
                  <a:pt x="1751984" y="6396"/>
                  <a:pt x="1759911" y="10126"/>
                  <a:pt x="1805940" y="15240"/>
                </a:cubicBezTo>
                <a:cubicBezTo>
                  <a:pt x="1818625" y="16649"/>
                  <a:pt x="1831364" y="17559"/>
                  <a:pt x="1844040" y="19050"/>
                </a:cubicBezTo>
                <a:cubicBezTo>
                  <a:pt x="1852959" y="20099"/>
                  <a:pt x="1861764" y="22082"/>
                  <a:pt x="1870710" y="22860"/>
                </a:cubicBezTo>
                <a:cubicBezTo>
                  <a:pt x="1890993" y="24624"/>
                  <a:pt x="1911350" y="25400"/>
                  <a:pt x="1931670" y="26670"/>
                </a:cubicBezTo>
                <a:cubicBezTo>
                  <a:pt x="1939290" y="27940"/>
                  <a:pt x="1946989" y="28804"/>
                  <a:pt x="1954530" y="30480"/>
                </a:cubicBezTo>
                <a:cubicBezTo>
                  <a:pt x="1958450" y="31351"/>
                  <a:pt x="1962009" y="33572"/>
                  <a:pt x="1965960" y="34290"/>
                </a:cubicBezTo>
                <a:cubicBezTo>
                  <a:pt x="1976034" y="36122"/>
                  <a:pt x="1986340" y="36417"/>
                  <a:pt x="1996440" y="38100"/>
                </a:cubicBezTo>
                <a:cubicBezTo>
                  <a:pt x="2001605" y="38961"/>
                  <a:pt x="2006528" y="40973"/>
                  <a:pt x="2011680" y="41910"/>
                </a:cubicBezTo>
                <a:cubicBezTo>
                  <a:pt x="2020515" y="43516"/>
                  <a:pt x="2029460" y="44450"/>
                  <a:pt x="2038350" y="45720"/>
                </a:cubicBezTo>
                <a:cubicBezTo>
                  <a:pt x="2059715" y="52842"/>
                  <a:pt x="2045884" y="48556"/>
                  <a:pt x="2080260" y="57150"/>
                </a:cubicBezTo>
                <a:cubicBezTo>
                  <a:pt x="2093960" y="60575"/>
                  <a:pt x="2100039" y="62352"/>
                  <a:pt x="2114550" y="64770"/>
                </a:cubicBezTo>
                <a:cubicBezTo>
                  <a:pt x="2123408" y="66246"/>
                  <a:pt x="2132362" y="67104"/>
                  <a:pt x="2141220" y="68580"/>
                </a:cubicBezTo>
                <a:cubicBezTo>
                  <a:pt x="2147608" y="69645"/>
                  <a:pt x="2153988" y="70819"/>
                  <a:pt x="2160270" y="72390"/>
                </a:cubicBezTo>
                <a:cubicBezTo>
                  <a:pt x="2164166" y="73364"/>
                  <a:pt x="2167749" y="75482"/>
                  <a:pt x="2171700" y="76200"/>
                </a:cubicBezTo>
                <a:cubicBezTo>
                  <a:pt x="2181774" y="78032"/>
                  <a:pt x="2192020" y="78740"/>
                  <a:pt x="2202180" y="80010"/>
                </a:cubicBezTo>
                <a:cubicBezTo>
                  <a:pt x="2205990" y="82550"/>
                  <a:pt x="2209401" y="85826"/>
                  <a:pt x="2213610" y="87630"/>
                </a:cubicBezTo>
                <a:cubicBezTo>
                  <a:pt x="2232414" y="95689"/>
                  <a:pt x="2230368" y="86255"/>
                  <a:pt x="2251710" y="99060"/>
                </a:cubicBezTo>
                <a:cubicBezTo>
                  <a:pt x="2258060" y="102870"/>
                  <a:pt x="2264240" y="106979"/>
                  <a:pt x="2270760" y="110490"/>
                </a:cubicBezTo>
                <a:cubicBezTo>
                  <a:pt x="2280761" y="115875"/>
                  <a:pt x="2291789" y="119429"/>
                  <a:pt x="2301240" y="125730"/>
                </a:cubicBezTo>
                <a:cubicBezTo>
                  <a:pt x="2317027" y="136255"/>
                  <a:pt x="2308228" y="132239"/>
                  <a:pt x="2327910" y="137160"/>
                </a:cubicBezTo>
                <a:cubicBezTo>
                  <a:pt x="2355757" y="155725"/>
                  <a:pt x="2320743" y="133064"/>
                  <a:pt x="2354580" y="152400"/>
                </a:cubicBezTo>
                <a:cubicBezTo>
                  <a:pt x="2367439" y="159748"/>
                  <a:pt x="2379980" y="167640"/>
                  <a:pt x="2392680" y="175260"/>
                </a:cubicBezTo>
                <a:cubicBezTo>
                  <a:pt x="2399030" y="179070"/>
                  <a:pt x="2405806" y="182247"/>
                  <a:pt x="2411730" y="186690"/>
                </a:cubicBezTo>
                <a:cubicBezTo>
                  <a:pt x="2416810" y="190500"/>
                  <a:pt x="2421686" y="194598"/>
                  <a:pt x="2426970" y="198120"/>
                </a:cubicBezTo>
                <a:cubicBezTo>
                  <a:pt x="2441322" y="207688"/>
                  <a:pt x="2446735" y="209907"/>
                  <a:pt x="2461260" y="217170"/>
                </a:cubicBezTo>
                <a:cubicBezTo>
                  <a:pt x="2463800" y="220980"/>
                  <a:pt x="2465304" y="225739"/>
                  <a:pt x="2468880" y="228600"/>
                </a:cubicBezTo>
                <a:cubicBezTo>
                  <a:pt x="2472016" y="231109"/>
                  <a:pt x="2476784" y="230487"/>
                  <a:pt x="2480310" y="232410"/>
                </a:cubicBezTo>
                <a:cubicBezTo>
                  <a:pt x="2490828" y="238147"/>
                  <a:pt x="2501205" y="244271"/>
                  <a:pt x="2510790" y="251460"/>
                </a:cubicBezTo>
                <a:cubicBezTo>
                  <a:pt x="2515870" y="255270"/>
                  <a:pt x="2520828" y="259249"/>
                  <a:pt x="2526030" y="262890"/>
                </a:cubicBezTo>
                <a:cubicBezTo>
                  <a:pt x="2533533" y="268142"/>
                  <a:pt x="2542414" y="271654"/>
                  <a:pt x="2548890" y="278130"/>
                </a:cubicBezTo>
                <a:cubicBezTo>
                  <a:pt x="2563160" y="292400"/>
                  <a:pt x="2555208" y="287856"/>
                  <a:pt x="2571750" y="293370"/>
                </a:cubicBezTo>
                <a:cubicBezTo>
                  <a:pt x="2576830" y="297180"/>
                  <a:pt x="2581788" y="301159"/>
                  <a:pt x="2586990" y="304800"/>
                </a:cubicBezTo>
                <a:cubicBezTo>
                  <a:pt x="2594493" y="310052"/>
                  <a:pt x="2603374" y="313564"/>
                  <a:pt x="2609850" y="320040"/>
                </a:cubicBezTo>
                <a:cubicBezTo>
                  <a:pt x="2617470" y="327660"/>
                  <a:pt x="2623744" y="336922"/>
                  <a:pt x="2632710" y="342900"/>
                </a:cubicBezTo>
                <a:cubicBezTo>
                  <a:pt x="2636520" y="345440"/>
                  <a:pt x="2640718" y="347478"/>
                  <a:pt x="2644140" y="350520"/>
                </a:cubicBezTo>
                <a:cubicBezTo>
                  <a:pt x="2683287" y="385317"/>
                  <a:pt x="2652489" y="363706"/>
                  <a:pt x="2678430" y="381000"/>
                </a:cubicBezTo>
                <a:cubicBezTo>
                  <a:pt x="2699314" y="422768"/>
                  <a:pt x="2671737" y="371629"/>
                  <a:pt x="2697480" y="407670"/>
                </a:cubicBezTo>
                <a:cubicBezTo>
                  <a:pt x="2700781" y="412292"/>
                  <a:pt x="2701799" y="418288"/>
                  <a:pt x="2705100" y="422910"/>
                </a:cubicBezTo>
                <a:cubicBezTo>
                  <a:pt x="2708232" y="427295"/>
                  <a:pt x="2713118" y="430170"/>
                  <a:pt x="2716530" y="434340"/>
                </a:cubicBezTo>
                <a:cubicBezTo>
                  <a:pt x="2724572" y="444169"/>
                  <a:pt x="2731770" y="454660"/>
                  <a:pt x="2739390" y="464820"/>
                </a:cubicBezTo>
                <a:lnTo>
                  <a:pt x="2739390" y="464820"/>
                </a:lnTo>
                <a:cubicBezTo>
                  <a:pt x="2741930" y="468630"/>
                  <a:pt x="2744738" y="472274"/>
                  <a:pt x="2747010" y="476250"/>
                </a:cubicBezTo>
                <a:cubicBezTo>
                  <a:pt x="2749828" y="481181"/>
                  <a:pt x="2751329" y="486868"/>
                  <a:pt x="2754630" y="491490"/>
                </a:cubicBezTo>
                <a:cubicBezTo>
                  <a:pt x="2775784" y="521105"/>
                  <a:pt x="2777815" y="522295"/>
                  <a:pt x="2796540" y="541020"/>
                </a:cubicBezTo>
                <a:cubicBezTo>
                  <a:pt x="2806117" y="569750"/>
                  <a:pt x="2792085" y="535451"/>
                  <a:pt x="2811780" y="560070"/>
                </a:cubicBezTo>
                <a:cubicBezTo>
                  <a:pt x="2832812" y="586360"/>
                  <a:pt x="2794263" y="557282"/>
                  <a:pt x="2827020" y="579120"/>
                </a:cubicBezTo>
                <a:cubicBezTo>
                  <a:pt x="2851794" y="616280"/>
                  <a:pt x="2812989" y="558532"/>
                  <a:pt x="2846070" y="605790"/>
                </a:cubicBezTo>
                <a:cubicBezTo>
                  <a:pt x="2851322" y="613293"/>
                  <a:pt x="2857214" y="620459"/>
                  <a:pt x="2861310" y="628650"/>
                </a:cubicBezTo>
                <a:cubicBezTo>
                  <a:pt x="2863850" y="633730"/>
                  <a:pt x="2865697" y="639220"/>
                  <a:pt x="2868930" y="643890"/>
                </a:cubicBezTo>
                <a:cubicBezTo>
                  <a:pt x="2877172" y="655796"/>
                  <a:pt x="2887568" y="666132"/>
                  <a:pt x="2895600" y="678180"/>
                </a:cubicBezTo>
                <a:lnTo>
                  <a:pt x="2910840" y="701040"/>
                </a:lnTo>
                <a:cubicBezTo>
                  <a:pt x="2913380" y="704850"/>
                  <a:pt x="2914650" y="709930"/>
                  <a:pt x="2918460" y="712470"/>
                </a:cubicBezTo>
                <a:lnTo>
                  <a:pt x="2929890" y="720090"/>
                </a:lnTo>
                <a:cubicBezTo>
                  <a:pt x="2948809" y="748469"/>
                  <a:pt x="2924494" y="713614"/>
                  <a:pt x="2948940" y="742950"/>
                </a:cubicBezTo>
                <a:cubicBezTo>
                  <a:pt x="2958354" y="754247"/>
                  <a:pt x="2956195" y="756311"/>
                  <a:pt x="2964180" y="769620"/>
                </a:cubicBezTo>
                <a:cubicBezTo>
                  <a:pt x="2968892" y="777473"/>
                  <a:pt x="2974340" y="784860"/>
                  <a:pt x="2979420" y="792480"/>
                </a:cubicBezTo>
                <a:cubicBezTo>
                  <a:pt x="2981960" y="796290"/>
                  <a:pt x="2984293" y="800247"/>
                  <a:pt x="2987040" y="803910"/>
                </a:cubicBezTo>
                <a:cubicBezTo>
                  <a:pt x="2990850" y="808990"/>
                  <a:pt x="2995105" y="813765"/>
                  <a:pt x="2998470" y="819150"/>
                </a:cubicBezTo>
                <a:cubicBezTo>
                  <a:pt x="3001480" y="823966"/>
                  <a:pt x="3003080" y="829574"/>
                  <a:pt x="3006090" y="834390"/>
                </a:cubicBezTo>
                <a:cubicBezTo>
                  <a:pt x="3010404" y="841293"/>
                  <a:pt x="3021110" y="853000"/>
                  <a:pt x="3025140" y="861060"/>
                </a:cubicBezTo>
                <a:cubicBezTo>
                  <a:pt x="3026936" y="864652"/>
                  <a:pt x="3026722" y="869148"/>
                  <a:pt x="3028950" y="872490"/>
                </a:cubicBezTo>
                <a:cubicBezTo>
                  <a:pt x="3031939" y="876973"/>
                  <a:pt x="3036931" y="879781"/>
                  <a:pt x="3040380" y="883920"/>
                </a:cubicBezTo>
                <a:cubicBezTo>
                  <a:pt x="3043311" y="887438"/>
                  <a:pt x="3045460" y="891540"/>
                  <a:pt x="3048000" y="895350"/>
                </a:cubicBezTo>
                <a:cubicBezTo>
                  <a:pt x="3049270" y="900430"/>
                  <a:pt x="3049212" y="906044"/>
                  <a:pt x="3051810" y="910590"/>
                </a:cubicBezTo>
                <a:cubicBezTo>
                  <a:pt x="3054483" y="915268"/>
                  <a:pt x="3059791" y="917881"/>
                  <a:pt x="3063240" y="922020"/>
                </a:cubicBezTo>
                <a:cubicBezTo>
                  <a:pt x="3066171" y="925538"/>
                  <a:pt x="3068812" y="929354"/>
                  <a:pt x="3070860" y="933450"/>
                </a:cubicBezTo>
                <a:cubicBezTo>
                  <a:pt x="3072656" y="937042"/>
                  <a:pt x="3072720" y="941369"/>
                  <a:pt x="3074670" y="944880"/>
                </a:cubicBezTo>
                <a:cubicBezTo>
                  <a:pt x="3079118" y="952886"/>
                  <a:pt x="3084830" y="960120"/>
                  <a:pt x="3089910" y="967740"/>
                </a:cubicBezTo>
                <a:cubicBezTo>
                  <a:pt x="3092450" y="971550"/>
                  <a:pt x="3096082" y="974826"/>
                  <a:pt x="3097530" y="979170"/>
                </a:cubicBezTo>
                <a:cubicBezTo>
                  <a:pt x="3098800" y="982980"/>
                  <a:pt x="3099709" y="986930"/>
                  <a:pt x="3101340" y="990600"/>
                </a:cubicBezTo>
                <a:cubicBezTo>
                  <a:pt x="3109764" y="1009554"/>
                  <a:pt x="3113878" y="1015307"/>
                  <a:pt x="3124200" y="1032510"/>
                </a:cubicBezTo>
                <a:cubicBezTo>
                  <a:pt x="3129414" y="1053368"/>
                  <a:pt x="3125870" y="1045475"/>
                  <a:pt x="3139440" y="1066800"/>
                </a:cubicBezTo>
                <a:cubicBezTo>
                  <a:pt x="3144357" y="1074526"/>
                  <a:pt x="3151784" y="1080972"/>
                  <a:pt x="3154680" y="1089660"/>
                </a:cubicBezTo>
                <a:cubicBezTo>
                  <a:pt x="3157327" y="1097601"/>
                  <a:pt x="3160879" y="1110053"/>
                  <a:pt x="3166110" y="1116330"/>
                </a:cubicBezTo>
                <a:cubicBezTo>
                  <a:pt x="3169041" y="1119848"/>
                  <a:pt x="3173730" y="1121410"/>
                  <a:pt x="3177540" y="1123950"/>
                </a:cubicBezTo>
                <a:cubicBezTo>
                  <a:pt x="3195498" y="1150887"/>
                  <a:pt x="3172961" y="1117539"/>
                  <a:pt x="3196590" y="1150620"/>
                </a:cubicBezTo>
                <a:cubicBezTo>
                  <a:pt x="3199252" y="1154346"/>
                  <a:pt x="3202162" y="1157954"/>
                  <a:pt x="3204210" y="1162050"/>
                </a:cubicBezTo>
                <a:cubicBezTo>
                  <a:pt x="3206006" y="1165642"/>
                  <a:pt x="3206070" y="1169969"/>
                  <a:pt x="3208020" y="1173480"/>
                </a:cubicBezTo>
                <a:cubicBezTo>
                  <a:pt x="3212468" y="1181486"/>
                  <a:pt x="3220364" y="1187652"/>
                  <a:pt x="3223260" y="1196340"/>
                </a:cubicBezTo>
                <a:cubicBezTo>
                  <a:pt x="3227813" y="1209999"/>
                  <a:pt x="3231065" y="1220808"/>
                  <a:pt x="3238500" y="1234440"/>
                </a:cubicBezTo>
                <a:cubicBezTo>
                  <a:pt x="3248855" y="1253424"/>
                  <a:pt x="3249164" y="1244338"/>
                  <a:pt x="3257550" y="1261110"/>
                </a:cubicBezTo>
                <a:cubicBezTo>
                  <a:pt x="3259346" y="1264702"/>
                  <a:pt x="3260090" y="1268730"/>
                  <a:pt x="3261360" y="1272540"/>
                </a:cubicBezTo>
                <a:cubicBezTo>
                  <a:pt x="3260090" y="1277620"/>
                  <a:pt x="3262768" y="1287345"/>
                  <a:pt x="3257550" y="1287780"/>
                </a:cubicBezTo>
                <a:cubicBezTo>
                  <a:pt x="3245241" y="1288806"/>
                  <a:pt x="3106742" y="1273140"/>
                  <a:pt x="3204210" y="1283970"/>
                </a:cubicBezTo>
                <a:cubicBezTo>
                  <a:pt x="3213420" y="1286273"/>
                  <a:pt x="3235684" y="1291425"/>
                  <a:pt x="3242310" y="1295400"/>
                </a:cubicBezTo>
                <a:cubicBezTo>
                  <a:pt x="3248660" y="1299210"/>
                  <a:pt x="3254887" y="1303234"/>
                  <a:pt x="3261360" y="1306830"/>
                </a:cubicBezTo>
                <a:cubicBezTo>
                  <a:pt x="3290363" y="1322943"/>
                  <a:pt x="3264080" y="1306103"/>
                  <a:pt x="3288030" y="1322070"/>
                </a:cubicBezTo>
                <a:cubicBezTo>
                  <a:pt x="3293110" y="1329690"/>
                  <a:pt x="3296794" y="1338454"/>
                  <a:pt x="3303270" y="1344930"/>
                </a:cubicBezTo>
                <a:cubicBezTo>
                  <a:pt x="3336663" y="1378323"/>
                  <a:pt x="3295798" y="1335964"/>
                  <a:pt x="3322320" y="1367790"/>
                </a:cubicBezTo>
                <a:cubicBezTo>
                  <a:pt x="3341628" y="1390959"/>
                  <a:pt x="3327270" y="1366260"/>
                  <a:pt x="3341370" y="1394460"/>
                </a:cubicBezTo>
                <a:cubicBezTo>
                  <a:pt x="3342640" y="1400810"/>
                  <a:pt x="3343476" y="1407262"/>
                  <a:pt x="3345180" y="1413510"/>
                </a:cubicBezTo>
                <a:cubicBezTo>
                  <a:pt x="3347293" y="1421259"/>
                  <a:pt x="3352800" y="1436370"/>
                  <a:pt x="3352800" y="1436370"/>
                </a:cubicBezTo>
                <a:cubicBezTo>
                  <a:pt x="3354070" y="1445260"/>
                  <a:pt x="3354849" y="1454234"/>
                  <a:pt x="3356610" y="1463040"/>
                </a:cubicBezTo>
                <a:cubicBezTo>
                  <a:pt x="3357398" y="1466978"/>
                  <a:pt x="3359632" y="1470532"/>
                  <a:pt x="3360420" y="1474470"/>
                </a:cubicBezTo>
                <a:cubicBezTo>
                  <a:pt x="3374072" y="1542728"/>
                  <a:pt x="3356745" y="1471201"/>
                  <a:pt x="3368040" y="1516380"/>
                </a:cubicBezTo>
                <a:cubicBezTo>
                  <a:pt x="3369310" y="1532890"/>
                  <a:pt x="3369915" y="1549465"/>
                  <a:pt x="3371850" y="1565910"/>
                </a:cubicBezTo>
                <a:cubicBezTo>
                  <a:pt x="3373163" y="1577070"/>
                  <a:pt x="3376666" y="1582300"/>
                  <a:pt x="3379470" y="1592580"/>
                </a:cubicBezTo>
                <a:cubicBezTo>
                  <a:pt x="3382226" y="1602684"/>
                  <a:pt x="3383778" y="1613125"/>
                  <a:pt x="3387090" y="1623060"/>
                </a:cubicBezTo>
                <a:lnTo>
                  <a:pt x="3398520" y="1657350"/>
                </a:lnTo>
                <a:cubicBezTo>
                  <a:pt x="3399790" y="1661160"/>
                  <a:pt x="3401356" y="1664884"/>
                  <a:pt x="3402330" y="1668780"/>
                </a:cubicBezTo>
                <a:cubicBezTo>
                  <a:pt x="3407114" y="1687916"/>
                  <a:pt x="3404484" y="1679052"/>
                  <a:pt x="3409950" y="1695450"/>
                </a:cubicBezTo>
                <a:cubicBezTo>
                  <a:pt x="3411220" y="1706880"/>
                  <a:pt x="3411869" y="1718396"/>
                  <a:pt x="3413760" y="1729740"/>
                </a:cubicBezTo>
                <a:cubicBezTo>
                  <a:pt x="3414420" y="1733701"/>
                  <a:pt x="3416467" y="1737308"/>
                  <a:pt x="3417570" y="1741170"/>
                </a:cubicBezTo>
                <a:cubicBezTo>
                  <a:pt x="3419009" y="1746205"/>
                  <a:pt x="3420519" y="1751245"/>
                  <a:pt x="3421380" y="1756410"/>
                </a:cubicBezTo>
                <a:cubicBezTo>
                  <a:pt x="3423063" y="1766510"/>
                  <a:pt x="3423920" y="1776730"/>
                  <a:pt x="3425190" y="1786890"/>
                </a:cubicBezTo>
                <a:cubicBezTo>
                  <a:pt x="3423920" y="1807210"/>
                  <a:pt x="3423310" y="1827582"/>
                  <a:pt x="3421380" y="1847850"/>
                </a:cubicBezTo>
                <a:cubicBezTo>
                  <a:pt x="3420766" y="1854297"/>
                  <a:pt x="3419844" y="1860837"/>
                  <a:pt x="3417570" y="1866900"/>
                </a:cubicBezTo>
                <a:cubicBezTo>
                  <a:pt x="3415962" y="1871187"/>
                  <a:pt x="3412222" y="1874354"/>
                  <a:pt x="3409950" y="1878330"/>
                </a:cubicBezTo>
                <a:cubicBezTo>
                  <a:pt x="3407132" y="1883261"/>
                  <a:pt x="3405340" y="1888754"/>
                  <a:pt x="3402330" y="1893570"/>
                </a:cubicBezTo>
                <a:cubicBezTo>
                  <a:pt x="3389474" y="1914139"/>
                  <a:pt x="3393857" y="1903455"/>
                  <a:pt x="3379470" y="1920240"/>
                </a:cubicBezTo>
                <a:cubicBezTo>
                  <a:pt x="3367017" y="1934768"/>
                  <a:pt x="3358810" y="1952330"/>
                  <a:pt x="3345180" y="1965960"/>
                </a:cubicBezTo>
                <a:cubicBezTo>
                  <a:pt x="3341942" y="1969198"/>
                  <a:pt x="3337560" y="1971040"/>
                  <a:pt x="3333750" y="1973580"/>
                </a:cubicBezTo>
                <a:cubicBezTo>
                  <a:pt x="3323590" y="2004060"/>
                  <a:pt x="3338830" y="1968500"/>
                  <a:pt x="3318510" y="1988820"/>
                </a:cubicBezTo>
                <a:cubicBezTo>
                  <a:pt x="3312034" y="1995296"/>
                  <a:pt x="3308350" y="2004060"/>
                  <a:pt x="3303270" y="2011680"/>
                </a:cubicBezTo>
                <a:cubicBezTo>
                  <a:pt x="3300730" y="2015490"/>
                  <a:pt x="3299460" y="2020570"/>
                  <a:pt x="3295650" y="2023110"/>
                </a:cubicBezTo>
                <a:lnTo>
                  <a:pt x="3284220" y="2030730"/>
                </a:lnTo>
                <a:cubicBezTo>
                  <a:pt x="3282950" y="2034540"/>
                  <a:pt x="3282919" y="2039024"/>
                  <a:pt x="3280410" y="2042160"/>
                </a:cubicBezTo>
                <a:cubicBezTo>
                  <a:pt x="3277549" y="2045736"/>
                  <a:pt x="3272498" y="2046849"/>
                  <a:pt x="3268980" y="2049780"/>
                </a:cubicBezTo>
                <a:cubicBezTo>
                  <a:pt x="3264841" y="2053229"/>
                  <a:pt x="3261689" y="2057761"/>
                  <a:pt x="3257550" y="2061210"/>
                </a:cubicBezTo>
                <a:cubicBezTo>
                  <a:pt x="3254032" y="2064141"/>
                  <a:pt x="3249638" y="2065899"/>
                  <a:pt x="3246120" y="2068830"/>
                </a:cubicBezTo>
                <a:cubicBezTo>
                  <a:pt x="3227094" y="2084685"/>
                  <a:pt x="3243347" y="2077374"/>
                  <a:pt x="3223260" y="2084070"/>
                </a:cubicBezTo>
                <a:cubicBezTo>
                  <a:pt x="3208584" y="2106083"/>
                  <a:pt x="3223966" y="2086187"/>
                  <a:pt x="3204210" y="2103120"/>
                </a:cubicBezTo>
                <a:cubicBezTo>
                  <a:pt x="3198755" y="2107795"/>
                  <a:pt x="3194580" y="2113872"/>
                  <a:pt x="3188970" y="2118360"/>
                </a:cubicBezTo>
                <a:cubicBezTo>
                  <a:pt x="3181819" y="2124081"/>
                  <a:pt x="3166110" y="2133600"/>
                  <a:pt x="3166110" y="2133600"/>
                </a:cubicBezTo>
                <a:cubicBezTo>
                  <a:pt x="3151928" y="2154872"/>
                  <a:pt x="3165263" y="2138045"/>
                  <a:pt x="3135630" y="2160270"/>
                </a:cubicBezTo>
                <a:cubicBezTo>
                  <a:pt x="3132178" y="2162859"/>
                  <a:pt x="3114531" y="2176534"/>
                  <a:pt x="3108960" y="2179320"/>
                </a:cubicBezTo>
                <a:cubicBezTo>
                  <a:pt x="3105368" y="2181116"/>
                  <a:pt x="3101340" y="2181860"/>
                  <a:pt x="3097530" y="2183130"/>
                </a:cubicBezTo>
                <a:cubicBezTo>
                  <a:pt x="3079624" y="2201036"/>
                  <a:pt x="3090583" y="2191571"/>
                  <a:pt x="3063240" y="2209800"/>
                </a:cubicBezTo>
                <a:cubicBezTo>
                  <a:pt x="3048468" y="2219648"/>
                  <a:pt x="3056154" y="2215972"/>
                  <a:pt x="3040380" y="2221230"/>
                </a:cubicBezTo>
                <a:cubicBezTo>
                  <a:pt x="3032760" y="2232660"/>
                  <a:pt x="3034030" y="2233930"/>
                  <a:pt x="3021330" y="2240280"/>
                </a:cubicBezTo>
                <a:cubicBezTo>
                  <a:pt x="3017738" y="2242076"/>
                  <a:pt x="3013411" y="2242140"/>
                  <a:pt x="3009900" y="2244090"/>
                </a:cubicBezTo>
                <a:cubicBezTo>
                  <a:pt x="3001894" y="2248538"/>
                  <a:pt x="2994660" y="2254250"/>
                  <a:pt x="2987040" y="2259330"/>
                </a:cubicBezTo>
                <a:cubicBezTo>
                  <a:pt x="2983230" y="2261870"/>
                  <a:pt x="2979706" y="2264902"/>
                  <a:pt x="2975610" y="2266950"/>
                </a:cubicBezTo>
                <a:cubicBezTo>
                  <a:pt x="2970530" y="2269490"/>
                  <a:pt x="2965590" y="2272333"/>
                  <a:pt x="2960370" y="2274570"/>
                </a:cubicBezTo>
                <a:cubicBezTo>
                  <a:pt x="2956679" y="2276152"/>
                  <a:pt x="2952532" y="2276584"/>
                  <a:pt x="2948940" y="2278380"/>
                </a:cubicBezTo>
                <a:cubicBezTo>
                  <a:pt x="2944844" y="2280428"/>
                  <a:pt x="2941028" y="2283069"/>
                  <a:pt x="2937510" y="2286000"/>
                </a:cubicBezTo>
                <a:cubicBezTo>
                  <a:pt x="2933371" y="2289449"/>
                  <a:pt x="2930790" y="2294813"/>
                  <a:pt x="2926080" y="2297430"/>
                </a:cubicBezTo>
                <a:cubicBezTo>
                  <a:pt x="2919059" y="2301331"/>
                  <a:pt x="2903220" y="2305050"/>
                  <a:pt x="2903220" y="2305050"/>
                </a:cubicBezTo>
                <a:cubicBezTo>
                  <a:pt x="2899410" y="2308860"/>
                  <a:pt x="2896500" y="2313863"/>
                  <a:pt x="2891790" y="2316480"/>
                </a:cubicBezTo>
                <a:cubicBezTo>
                  <a:pt x="2880782" y="2322595"/>
                  <a:pt x="2848315" y="2328432"/>
                  <a:pt x="2838450" y="2331720"/>
                </a:cubicBezTo>
                <a:cubicBezTo>
                  <a:pt x="2812719" y="2340297"/>
                  <a:pt x="2844392" y="2330400"/>
                  <a:pt x="2804160" y="2339340"/>
                </a:cubicBezTo>
                <a:cubicBezTo>
                  <a:pt x="2800240" y="2340211"/>
                  <a:pt x="2796592" y="2342047"/>
                  <a:pt x="2792730" y="2343150"/>
                </a:cubicBezTo>
                <a:cubicBezTo>
                  <a:pt x="2780175" y="2346737"/>
                  <a:pt x="2771534" y="2348151"/>
                  <a:pt x="2758440" y="2350770"/>
                </a:cubicBezTo>
                <a:cubicBezTo>
                  <a:pt x="2749999" y="2349564"/>
                  <a:pt x="2727636" y="2350283"/>
                  <a:pt x="2720340" y="2339340"/>
                </a:cubicBezTo>
                <a:cubicBezTo>
                  <a:pt x="2717435" y="2334983"/>
                  <a:pt x="2718544" y="2328934"/>
                  <a:pt x="2716530" y="2324100"/>
                </a:cubicBezTo>
                <a:cubicBezTo>
                  <a:pt x="2712161" y="2313615"/>
                  <a:pt x="2704882" y="2304396"/>
                  <a:pt x="2701290" y="2293620"/>
                </a:cubicBezTo>
                <a:cubicBezTo>
                  <a:pt x="2698750" y="2286000"/>
                  <a:pt x="2697262" y="2277944"/>
                  <a:pt x="2693670" y="2270760"/>
                </a:cubicBezTo>
                <a:cubicBezTo>
                  <a:pt x="2691130" y="2265680"/>
                  <a:pt x="2689060" y="2260336"/>
                  <a:pt x="2686050" y="2255520"/>
                </a:cubicBezTo>
                <a:cubicBezTo>
                  <a:pt x="2683885" y="2252056"/>
                  <a:pt x="2669480" y="2234430"/>
                  <a:pt x="2667000" y="2228850"/>
                </a:cubicBezTo>
                <a:cubicBezTo>
                  <a:pt x="2658710" y="2210199"/>
                  <a:pt x="2660685" y="2207800"/>
                  <a:pt x="2655570" y="2190750"/>
                </a:cubicBezTo>
                <a:cubicBezTo>
                  <a:pt x="2653262" y="2183057"/>
                  <a:pt x="2653630" y="2173570"/>
                  <a:pt x="2647950" y="2167890"/>
                </a:cubicBezTo>
                <a:lnTo>
                  <a:pt x="2636520" y="2156460"/>
                </a:lnTo>
                <a:lnTo>
                  <a:pt x="2628900" y="2133600"/>
                </a:lnTo>
                <a:cubicBezTo>
                  <a:pt x="2627630" y="2129790"/>
                  <a:pt x="2627318" y="2125512"/>
                  <a:pt x="2625090" y="2122170"/>
                </a:cubicBezTo>
                <a:cubicBezTo>
                  <a:pt x="2603252" y="2089413"/>
                  <a:pt x="2629434" y="2130858"/>
                  <a:pt x="2613660" y="2099310"/>
                </a:cubicBezTo>
                <a:cubicBezTo>
                  <a:pt x="2611612" y="2095214"/>
                  <a:pt x="2608088" y="2091976"/>
                  <a:pt x="2606040" y="2087880"/>
                </a:cubicBezTo>
                <a:cubicBezTo>
                  <a:pt x="2590266" y="2056332"/>
                  <a:pt x="2616448" y="2097777"/>
                  <a:pt x="2594610" y="2065020"/>
                </a:cubicBezTo>
                <a:cubicBezTo>
                  <a:pt x="2588579" y="2040895"/>
                  <a:pt x="2593705" y="2054137"/>
                  <a:pt x="2575560" y="2026920"/>
                </a:cubicBezTo>
                <a:lnTo>
                  <a:pt x="2575560" y="2026920"/>
                </a:lnTo>
                <a:cubicBezTo>
                  <a:pt x="2565983" y="1998190"/>
                  <a:pt x="2578902" y="2033603"/>
                  <a:pt x="2564130" y="2004060"/>
                </a:cubicBezTo>
                <a:cubicBezTo>
                  <a:pt x="2555538" y="1986877"/>
                  <a:pt x="2566349" y="1997578"/>
                  <a:pt x="2552700" y="1981200"/>
                </a:cubicBezTo>
                <a:cubicBezTo>
                  <a:pt x="2549251" y="1977061"/>
                  <a:pt x="2544578" y="1974023"/>
                  <a:pt x="2541270" y="1969770"/>
                </a:cubicBezTo>
                <a:cubicBezTo>
                  <a:pt x="2509370" y="1928755"/>
                  <a:pt x="2540549" y="1961429"/>
                  <a:pt x="2514600" y="1935480"/>
                </a:cubicBezTo>
                <a:cubicBezTo>
                  <a:pt x="2513330" y="1931670"/>
                  <a:pt x="2512740" y="1927561"/>
                  <a:pt x="2510790" y="1924050"/>
                </a:cubicBezTo>
                <a:cubicBezTo>
                  <a:pt x="2506342" y="1916044"/>
                  <a:pt x="2500630" y="1908810"/>
                  <a:pt x="2495550" y="1901190"/>
                </a:cubicBezTo>
                <a:cubicBezTo>
                  <a:pt x="2493010" y="1897380"/>
                  <a:pt x="2490677" y="1893423"/>
                  <a:pt x="2487930" y="1889760"/>
                </a:cubicBezTo>
                <a:cubicBezTo>
                  <a:pt x="2485341" y="1886308"/>
                  <a:pt x="2471666" y="1868661"/>
                  <a:pt x="2468880" y="1863090"/>
                </a:cubicBezTo>
                <a:cubicBezTo>
                  <a:pt x="2467084" y="1859498"/>
                  <a:pt x="2467020" y="1855171"/>
                  <a:pt x="2465070" y="1851660"/>
                </a:cubicBezTo>
                <a:cubicBezTo>
                  <a:pt x="2440567" y="1807554"/>
                  <a:pt x="2459997" y="1845138"/>
                  <a:pt x="2438400" y="1817370"/>
                </a:cubicBezTo>
                <a:lnTo>
                  <a:pt x="2415540" y="1783080"/>
                </a:lnTo>
                <a:cubicBezTo>
                  <a:pt x="2413000" y="1779270"/>
                  <a:pt x="2411158" y="1774888"/>
                  <a:pt x="2407920" y="1771650"/>
                </a:cubicBezTo>
                <a:cubicBezTo>
                  <a:pt x="2393252" y="1756982"/>
                  <a:pt x="2400973" y="1763209"/>
                  <a:pt x="2385060" y="1752600"/>
                </a:cubicBezTo>
                <a:cubicBezTo>
                  <a:pt x="2371462" y="1732204"/>
                  <a:pt x="2380678" y="1744408"/>
                  <a:pt x="2354580" y="1718310"/>
                </a:cubicBezTo>
                <a:cubicBezTo>
                  <a:pt x="2344718" y="1708448"/>
                  <a:pt x="2333962" y="1696197"/>
                  <a:pt x="2320290" y="1691640"/>
                </a:cubicBezTo>
                <a:cubicBezTo>
                  <a:pt x="2316480" y="1690370"/>
                  <a:pt x="2312452" y="1689626"/>
                  <a:pt x="2308860" y="1687830"/>
                </a:cubicBezTo>
                <a:cubicBezTo>
                  <a:pt x="2304764" y="1685782"/>
                  <a:pt x="2301526" y="1682258"/>
                  <a:pt x="2297430" y="1680210"/>
                </a:cubicBezTo>
                <a:cubicBezTo>
                  <a:pt x="2293838" y="1678414"/>
                  <a:pt x="2289592" y="1678196"/>
                  <a:pt x="2286000" y="1676400"/>
                </a:cubicBezTo>
                <a:cubicBezTo>
                  <a:pt x="2256457" y="1661628"/>
                  <a:pt x="2291870" y="1674547"/>
                  <a:pt x="2263140" y="1664970"/>
                </a:cubicBezTo>
                <a:cubicBezTo>
                  <a:pt x="2213147" y="1627475"/>
                  <a:pt x="2273872" y="1670509"/>
                  <a:pt x="2236470" y="1649730"/>
                </a:cubicBezTo>
                <a:cubicBezTo>
                  <a:pt x="2228464" y="1645282"/>
                  <a:pt x="2222298" y="1637386"/>
                  <a:pt x="2213610" y="1634490"/>
                </a:cubicBezTo>
                <a:cubicBezTo>
                  <a:pt x="2200787" y="1630216"/>
                  <a:pt x="2200122" y="1630593"/>
                  <a:pt x="2186940" y="1623060"/>
                </a:cubicBezTo>
                <a:cubicBezTo>
                  <a:pt x="2182964" y="1620788"/>
                  <a:pt x="2179606" y="1617488"/>
                  <a:pt x="2175510" y="1615440"/>
                </a:cubicBezTo>
                <a:cubicBezTo>
                  <a:pt x="2171918" y="1613644"/>
                  <a:pt x="2167672" y="1613426"/>
                  <a:pt x="2164080" y="1611630"/>
                </a:cubicBezTo>
                <a:cubicBezTo>
                  <a:pt x="2159984" y="1609582"/>
                  <a:pt x="2156626" y="1606282"/>
                  <a:pt x="2152650" y="1604010"/>
                </a:cubicBezTo>
                <a:cubicBezTo>
                  <a:pt x="2147719" y="1601192"/>
                  <a:pt x="2142630" y="1598627"/>
                  <a:pt x="2137410" y="1596390"/>
                </a:cubicBezTo>
                <a:cubicBezTo>
                  <a:pt x="2133719" y="1594808"/>
                  <a:pt x="2129491" y="1594530"/>
                  <a:pt x="2125980" y="1592580"/>
                </a:cubicBezTo>
                <a:cubicBezTo>
                  <a:pt x="2117974" y="1588132"/>
                  <a:pt x="2112005" y="1579561"/>
                  <a:pt x="2103120" y="1577340"/>
                </a:cubicBezTo>
                <a:cubicBezTo>
                  <a:pt x="2096653" y="1575723"/>
                  <a:pt x="2083131" y="1572757"/>
                  <a:pt x="2076450" y="1569720"/>
                </a:cubicBezTo>
                <a:cubicBezTo>
                  <a:pt x="2066109" y="1565020"/>
                  <a:pt x="2056746" y="1558072"/>
                  <a:pt x="2045970" y="1554480"/>
                </a:cubicBezTo>
                <a:cubicBezTo>
                  <a:pt x="2042160" y="1553210"/>
                  <a:pt x="2038132" y="1552466"/>
                  <a:pt x="2034540" y="1550670"/>
                </a:cubicBezTo>
                <a:cubicBezTo>
                  <a:pt x="2030444" y="1548622"/>
                  <a:pt x="2027206" y="1545098"/>
                  <a:pt x="2023110" y="1543050"/>
                </a:cubicBezTo>
                <a:cubicBezTo>
                  <a:pt x="2019518" y="1541254"/>
                  <a:pt x="2015542" y="1540343"/>
                  <a:pt x="2011680" y="1539240"/>
                </a:cubicBezTo>
                <a:cubicBezTo>
                  <a:pt x="1998919" y="1535594"/>
                  <a:pt x="1985652" y="1533846"/>
                  <a:pt x="1973580" y="1527810"/>
                </a:cubicBezTo>
                <a:cubicBezTo>
                  <a:pt x="1968500" y="1525270"/>
                  <a:pt x="1963560" y="1522427"/>
                  <a:pt x="1958340" y="1520190"/>
                </a:cubicBezTo>
                <a:cubicBezTo>
                  <a:pt x="1949205" y="1516275"/>
                  <a:pt x="1941337" y="1515332"/>
                  <a:pt x="1931670" y="1512570"/>
                </a:cubicBezTo>
                <a:cubicBezTo>
                  <a:pt x="1927808" y="1511467"/>
                  <a:pt x="1924102" y="1509863"/>
                  <a:pt x="1920240" y="1508760"/>
                </a:cubicBezTo>
                <a:cubicBezTo>
                  <a:pt x="1915205" y="1507321"/>
                  <a:pt x="1910035" y="1506389"/>
                  <a:pt x="1905000" y="1504950"/>
                </a:cubicBezTo>
                <a:cubicBezTo>
                  <a:pt x="1901138" y="1503847"/>
                  <a:pt x="1897261" y="1502722"/>
                  <a:pt x="1893570" y="1501140"/>
                </a:cubicBezTo>
                <a:cubicBezTo>
                  <a:pt x="1888350" y="1498903"/>
                  <a:pt x="1883809" y="1495014"/>
                  <a:pt x="1878330" y="1493520"/>
                </a:cubicBezTo>
                <a:cubicBezTo>
                  <a:pt x="1874069" y="1492358"/>
                  <a:pt x="1823463" y="1486154"/>
                  <a:pt x="1821180" y="1485900"/>
                </a:cubicBezTo>
                <a:cubicBezTo>
                  <a:pt x="1808495" y="1484491"/>
                  <a:pt x="1795731" y="1483777"/>
                  <a:pt x="1783080" y="1482090"/>
                </a:cubicBezTo>
                <a:cubicBezTo>
                  <a:pt x="1776661" y="1481234"/>
                  <a:pt x="1770441" y="1479196"/>
                  <a:pt x="1764030" y="1478280"/>
                </a:cubicBezTo>
                <a:cubicBezTo>
                  <a:pt x="1752645" y="1476654"/>
                  <a:pt x="1741170" y="1475740"/>
                  <a:pt x="1729740" y="1474470"/>
                </a:cubicBezTo>
                <a:cubicBezTo>
                  <a:pt x="1658943" y="1456771"/>
                  <a:pt x="1746957" y="1477913"/>
                  <a:pt x="1653540" y="1459230"/>
                </a:cubicBezTo>
                <a:cubicBezTo>
                  <a:pt x="1647190" y="1457960"/>
                  <a:pt x="1640945" y="1455936"/>
                  <a:pt x="1634490" y="1455420"/>
                </a:cubicBezTo>
                <a:cubicBezTo>
                  <a:pt x="1609139" y="1453392"/>
                  <a:pt x="1583690" y="1452880"/>
                  <a:pt x="1558290" y="1451610"/>
                </a:cubicBezTo>
                <a:cubicBezTo>
                  <a:pt x="1532773" y="1452490"/>
                  <a:pt x="1446819" y="1453383"/>
                  <a:pt x="1405890" y="1459230"/>
                </a:cubicBezTo>
                <a:cubicBezTo>
                  <a:pt x="1267634" y="1478981"/>
                  <a:pt x="1459582" y="1456651"/>
                  <a:pt x="1333500" y="1470660"/>
                </a:cubicBezTo>
                <a:cubicBezTo>
                  <a:pt x="1323340" y="1473200"/>
                  <a:pt x="1312955" y="1474968"/>
                  <a:pt x="1303020" y="1478280"/>
                </a:cubicBezTo>
                <a:cubicBezTo>
                  <a:pt x="1299210" y="1479550"/>
                  <a:pt x="1295182" y="1480294"/>
                  <a:pt x="1291590" y="1482090"/>
                </a:cubicBezTo>
                <a:cubicBezTo>
                  <a:pt x="1287494" y="1484138"/>
                  <a:pt x="1284256" y="1487662"/>
                  <a:pt x="1280160" y="1489710"/>
                </a:cubicBezTo>
                <a:cubicBezTo>
                  <a:pt x="1276568" y="1491506"/>
                  <a:pt x="1272241" y="1491570"/>
                  <a:pt x="1268730" y="1493520"/>
                </a:cubicBezTo>
                <a:cubicBezTo>
                  <a:pt x="1260724" y="1497968"/>
                  <a:pt x="1254558" y="1505864"/>
                  <a:pt x="1245870" y="1508760"/>
                </a:cubicBezTo>
                <a:cubicBezTo>
                  <a:pt x="1234414" y="1512579"/>
                  <a:pt x="1232858" y="1511984"/>
                  <a:pt x="1223010" y="1520190"/>
                </a:cubicBezTo>
                <a:cubicBezTo>
                  <a:pt x="1218871" y="1523639"/>
                  <a:pt x="1215719" y="1528171"/>
                  <a:pt x="1211580" y="1531620"/>
                </a:cubicBezTo>
                <a:cubicBezTo>
                  <a:pt x="1198600" y="1542437"/>
                  <a:pt x="1198636" y="1536944"/>
                  <a:pt x="1184910" y="1550670"/>
                </a:cubicBezTo>
                <a:cubicBezTo>
                  <a:pt x="1156555" y="1579025"/>
                  <a:pt x="1188987" y="1555572"/>
                  <a:pt x="1162050" y="1573530"/>
                </a:cubicBezTo>
                <a:cubicBezTo>
                  <a:pt x="1143131" y="1601909"/>
                  <a:pt x="1167446" y="1567054"/>
                  <a:pt x="1143000" y="1596390"/>
                </a:cubicBezTo>
                <a:cubicBezTo>
                  <a:pt x="1127125" y="1615440"/>
                  <a:pt x="1144905" y="1601470"/>
                  <a:pt x="1123950" y="1615440"/>
                </a:cubicBezTo>
                <a:lnTo>
                  <a:pt x="1108710" y="1638300"/>
                </a:lnTo>
                <a:cubicBezTo>
                  <a:pt x="1106170" y="1642110"/>
                  <a:pt x="1104328" y="1646492"/>
                  <a:pt x="1101090" y="1649730"/>
                </a:cubicBezTo>
                <a:cubicBezTo>
                  <a:pt x="1097280" y="1653540"/>
                  <a:pt x="1093109" y="1657021"/>
                  <a:pt x="1089660" y="1661160"/>
                </a:cubicBezTo>
                <a:cubicBezTo>
                  <a:pt x="1086729" y="1664678"/>
                  <a:pt x="1085278" y="1669352"/>
                  <a:pt x="1082040" y="1672590"/>
                </a:cubicBezTo>
                <a:cubicBezTo>
                  <a:pt x="1052070" y="1702560"/>
                  <a:pt x="1090388" y="1654190"/>
                  <a:pt x="1059180" y="1691640"/>
                </a:cubicBezTo>
                <a:cubicBezTo>
                  <a:pt x="1056249" y="1695158"/>
                  <a:pt x="1054602" y="1699648"/>
                  <a:pt x="1051560" y="1703070"/>
                </a:cubicBezTo>
                <a:cubicBezTo>
                  <a:pt x="1044401" y="1711124"/>
                  <a:pt x="1034678" y="1716964"/>
                  <a:pt x="1028700" y="1725930"/>
                </a:cubicBezTo>
                <a:cubicBezTo>
                  <a:pt x="1026160" y="1729740"/>
                  <a:pt x="1024656" y="1734499"/>
                  <a:pt x="1021080" y="1737360"/>
                </a:cubicBezTo>
                <a:cubicBezTo>
                  <a:pt x="1017944" y="1739869"/>
                  <a:pt x="1013460" y="1739900"/>
                  <a:pt x="1009650" y="1741170"/>
                </a:cubicBezTo>
                <a:cubicBezTo>
                  <a:pt x="989330" y="1771650"/>
                  <a:pt x="1016000" y="1734820"/>
                  <a:pt x="990600" y="1760220"/>
                </a:cubicBezTo>
                <a:cubicBezTo>
                  <a:pt x="965870" y="1784950"/>
                  <a:pt x="993697" y="1768196"/>
                  <a:pt x="963930" y="1783080"/>
                </a:cubicBezTo>
                <a:cubicBezTo>
                  <a:pt x="962660" y="1786890"/>
                  <a:pt x="962348" y="1791168"/>
                  <a:pt x="960120" y="1794510"/>
                </a:cubicBezTo>
                <a:cubicBezTo>
                  <a:pt x="957131" y="1798993"/>
                  <a:pt x="952197" y="1801849"/>
                  <a:pt x="948690" y="1805940"/>
                </a:cubicBezTo>
                <a:cubicBezTo>
                  <a:pt x="944557" y="1810761"/>
                  <a:pt x="940951" y="1816013"/>
                  <a:pt x="937260" y="1821180"/>
                </a:cubicBezTo>
                <a:cubicBezTo>
                  <a:pt x="931306" y="1829516"/>
                  <a:pt x="922659" y="1843652"/>
                  <a:pt x="918210" y="1851660"/>
                </a:cubicBezTo>
                <a:cubicBezTo>
                  <a:pt x="915452" y="1856625"/>
                  <a:pt x="913408" y="1861969"/>
                  <a:pt x="910590" y="1866900"/>
                </a:cubicBezTo>
                <a:cubicBezTo>
                  <a:pt x="908318" y="1870876"/>
                  <a:pt x="904830" y="1874146"/>
                  <a:pt x="902970" y="1878330"/>
                </a:cubicBezTo>
                <a:cubicBezTo>
                  <a:pt x="899708" y="1885670"/>
                  <a:pt x="899805" y="1894507"/>
                  <a:pt x="895350" y="1901190"/>
                </a:cubicBezTo>
                <a:cubicBezTo>
                  <a:pt x="878651" y="1926239"/>
                  <a:pt x="895187" y="1899262"/>
                  <a:pt x="883920" y="1924050"/>
                </a:cubicBezTo>
                <a:cubicBezTo>
                  <a:pt x="879220" y="1934391"/>
                  <a:pt x="871435" y="1943510"/>
                  <a:pt x="868680" y="1954530"/>
                </a:cubicBezTo>
                <a:cubicBezTo>
                  <a:pt x="867410" y="1959610"/>
                  <a:pt x="866709" y="1964867"/>
                  <a:pt x="864870" y="1969770"/>
                </a:cubicBezTo>
                <a:cubicBezTo>
                  <a:pt x="854851" y="1996488"/>
                  <a:pt x="860684" y="1974332"/>
                  <a:pt x="849630" y="1996440"/>
                </a:cubicBezTo>
                <a:cubicBezTo>
                  <a:pt x="842579" y="2010541"/>
                  <a:pt x="848531" y="2009530"/>
                  <a:pt x="842010" y="2026920"/>
                </a:cubicBezTo>
                <a:cubicBezTo>
                  <a:pt x="840402" y="2031207"/>
                  <a:pt x="836250" y="2034166"/>
                  <a:pt x="834390" y="2038350"/>
                </a:cubicBezTo>
                <a:cubicBezTo>
                  <a:pt x="831128" y="2045690"/>
                  <a:pt x="829310" y="2053590"/>
                  <a:pt x="826770" y="2061210"/>
                </a:cubicBezTo>
                <a:cubicBezTo>
                  <a:pt x="825500" y="2065020"/>
                  <a:pt x="823934" y="2068744"/>
                  <a:pt x="822960" y="2072640"/>
                </a:cubicBezTo>
                <a:cubicBezTo>
                  <a:pt x="821690" y="2077720"/>
                  <a:pt x="821213" y="2083067"/>
                  <a:pt x="819150" y="2087880"/>
                </a:cubicBezTo>
                <a:cubicBezTo>
                  <a:pt x="817346" y="2092089"/>
                  <a:pt x="813390" y="2095126"/>
                  <a:pt x="811530" y="2099310"/>
                </a:cubicBezTo>
                <a:cubicBezTo>
                  <a:pt x="808268" y="2106650"/>
                  <a:pt x="806450" y="2114550"/>
                  <a:pt x="803910" y="2122170"/>
                </a:cubicBezTo>
                <a:lnTo>
                  <a:pt x="800100" y="2133600"/>
                </a:lnTo>
                <a:cubicBezTo>
                  <a:pt x="798830" y="2137410"/>
                  <a:pt x="798518" y="2141688"/>
                  <a:pt x="796290" y="2145030"/>
                </a:cubicBezTo>
                <a:cubicBezTo>
                  <a:pt x="793750" y="2148840"/>
                  <a:pt x="790863" y="2152440"/>
                  <a:pt x="788670" y="2156460"/>
                </a:cubicBezTo>
                <a:cubicBezTo>
                  <a:pt x="783231" y="2166432"/>
                  <a:pt x="779731" y="2177489"/>
                  <a:pt x="773430" y="2186940"/>
                </a:cubicBezTo>
                <a:cubicBezTo>
                  <a:pt x="739602" y="2237682"/>
                  <a:pt x="788290" y="2162478"/>
                  <a:pt x="762000" y="2209800"/>
                </a:cubicBezTo>
                <a:cubicBezTo>
                  <a:pt x="757552" y="2217806"/>
                  <a:pt x="746760" y="2232660"/>
                  <a:pt x="746760" y="2232660"/>
                </a:cubicBezTo>
                <a:cubicBezTo>
                  <a:pt x="738831" y="2264378"/>
                  <a:pt x="748486" y="2233018"/>
                  <a:pt x="735330" y="2259330"/>
                </a:cubicBezTo>
                <a:cubicBezTo>
                  <a:pt x="733534" y="2262922"/>
                  <a:pt x="733102" y="2267069"/>
                  <a:pt x="731520" y="2270760"/>
                </a:cubicBezTo>
                <a:cubicBezTo>
                  <a:pt x="711481" y="2317517"/>
                  <a:pt x="735412" y="2259166"/>
                  <a:pt x="716280" y="2297430"/>
                </a:cubicBezTo>
                <a:cubicBezTo>
                  <a:pt x="714484" y="2301022"/>
                  <a:pt x="714266" y="2305268"/>
                  <a:pt x="712470" y="2308860"/>
                </a:cubicBezTo>
                <a:cubicBezTo>
                  <a:pt x="710422" y="2312956"/>
                  <a:pt x="706710" y="2316106"/>
                  <a:pt x="704850" y="2320290"/>
                </a:cubicBezTo>
                <a:cubicBezTo>
                  <a:pt x="701588" y="2327630"/>
                  <a:pt x="699770" y="2335530"/>
                  <a:pt x="697230" y="2343150"/>
                </a:cubicBezTo>
                <a:cubicBezTo>
                  <a:pt x="695960" y="2346960"/>
                  <a:pt x="695216" y="2350988"/>
                  <a:pt x="693420" y="2354580"/>
                </a:cubicBezTo>
                <a:cubicBezTo>
                  <a:pt x="688762" y="2363896"/>
                  <a:pt x="684912" y="2373172"/>
                  <a:pt x="678180" y="2381250"/>
                </a:cubicBezTo>
                <a:cubicBezTo>
                  <a:pt x="674731" y="2385389"/>
                  <a:pt x="670560" y="2388870"/>
                  <a:pt x="666750" y="2392680"/>
                </a:cubicBezTo>
                <a:cubicBezTo>
                  <a:pt x="665480" y="2396490"/>
                  <a:pt x="665168" y="2400768"/>
                  <a:pt x="662940" y="2404110"/>
                </a:cubicBezTo>
                <a:cubicBezTo>
                  <a:pt x="655778" y="2414853"/>
                  <a:pt x="637733" y="2424725"/>
                  <a:pt x="628650" y="2430780"/>
                </a:cubicBezTo>
                <a:cubicBezTo>
                  <a:pt x="612863" y="2441305"/>
                  <a:pt x="621662" y="2437289"/>
                  <a:pt x="601980" y="2442210"/>
                </a:cubicBezTo>
                <a:cubicBezTo>
                  <a:pt x="573927" y="2439872"/>
                  <a:pt x="561042" y="2440548"/>
                  <a:pt x="537210" y="2434590"/>
                </a:cubicBezTo>
                <a:cubicBezTo>
                  <a:pt x="533314" y="2433616"/>
                  <a:pt x="529590" y="2432050"/>
                  <a:pt x="525780" y="2430780"/>
                </a:cubicBezTo>
                <a:cubicBezTo>
                  <a:pt x="523240" y="2426970"/>
                  <a:pt x="521091" y="2422868"/>
                  <a:pt x="518160" y="2419350"/>
                </a:cubicBezTo>
                <a:cubicBezTo>
                  <a:pt x="514711" y="2415211"/>
                  <a:pt x="509347" y="2412630"/>
                  <a:pt x="506730" y="2407920"/>
                </a:cubicBezTo>
                <a:cubicBezTo>
                  <a:pt x="487680" y="2373630"/>
                  <a:pt x="506730" y="2396490"/>
                  <a:pt x="495300" y="2373630"/>
                </a:cubicBezTo>
                <a:cubicBezTo>
                  <a:pt x="492760" y="2368550"/>
                  <a:pt x="489917" y="2363610"/>
                  <a:pt x="487680" y="2358390"/>
                </a:cubicBezTo>
                <a:cubicBezTo>
                  <a:pt x="486098" y="2354699"/>
                  <a:pt x="485666" y="2350552"/>
                  <a:pt x="483870" y="2346960"/>
                </a:cubicBezTo>
                <a:cubicBezTo>
                  <a:pt x="481822" y="2342864"/>
                  <a:pt x="478110" y="2339714"/>
                  <a:pt x="476250" y="2335530"/>
                </a:cubicBezTo>
                <a:cubicBezTo>
                  <a:pt x="472988" y="2328190"/>
                  <a:pt x="474310" y="2318350"/>
                  <a:pt x="468630" y="2312670"/>
                </a:cubicBezTo>
                <a:cubicBezTo>
                  <a:pt x="464820" y="2308860"/>
                  <a:pt x="460508" y="2305493"/>
                  <a:pt x="457200" y="2301240"/>
                </a:cubicBezTo>
                <a:cubicBezTo>
                  <a:pt x="451577" y="2294011"/>
                  <a:pt x="448436" y="2284856"/>
                  <a:pt x="441960" y="2278380"/>
                </a:cubicBezTo>
                <a:cubicBezTo>
                  <a:pt x="438150" y="2274570"/>
                  <a:pt x="433979" y="2271089"/>
                  <a:pt x="430530" y="2266950"/>
                </a:cubicBezTo>
                <a:cubicBezTo>
                  <a:pt x="427599" y="2263432"/>
                  <a:pt x="425572" y="2259246"/>
                  <a:pt x="422910" y="2255520"/>
                </a:cubicBezTo>
                <a:cubicBezTo>
                  <a:pt x="419219" y="2250353"/>
                  <a:pt x="415290" y="2245360"/>
                  <a:pt x="411480" y="2240280"/>
                </a:cubicBezTo>
                <a:cubicBezTo>
                  <a:pt x="410210" y="2236470"/>
                  <a:pt x="409466" y="2232442"/>
                  <a:pt x="407670" y="2228850"/>
                </a:cubicBezTo>
                <a:cubicBezTo>
                  <a:pt x="395876" y="2205263"/>
                  <a:pt x="402318" y="2231330"/>
                  <a:pt x="392430" y="2198370"/>
                </a:cubicBezTo>
                <a:cubicBezTo>
                  <a:pt x="383442" y="2168410"/>
                  <a:pt x="395239" y="2189248"/>
                  <a:pt x="381000" y="2167890"/>
                </a:cubicBezTo>
                <a:cubicBezTo>
                  <a:pt x="369089" y="2120247"/>
                  <a:pt x="384312" y="2179481"/>
                  <a:pt x="373380" y="2141220"/>
                </a:cubicBezTo>
                <a:cubicBezTo>
                  <a:pt x="371941" y="2136185"/>
                  <a:pt x="371009" y="2131015"/>
                  <a:pt x="369570" y="2125980"/>
                </a:cubicBezTo>
                <a:cubicBezTo>
                  <a:pt x="366703" y="2115947"/>
                  <a:pt x="363682" y="2108546"/>
                  <a:pt x="358140" y="2099310"/>
                </a:cubicBezTo>
                <a:cubicBezTo>
                  <a:pt x="342856" y="2073836"/>
                  <a:pt x="350631" y="2079027"/>
                  <a:pt x="331470" y="2072640"/>
                </a:cubicBezTo>
                <a:cubicBezTo>
                  <a:pt x="309632" y="2039883"/>
                  <a:pt x="338710" y="2078432"/>
                  <a:pt x="312420" y="2057400"/>
                </a:cubicBezTo>
                <a:cubicBezTo>
                  <a:pt x="308844" y="2054539"/>
                  <a:pt x="308038" y="2049208"/>
                  <a:pt x="304800" y="2045970"/>
                </a:cubicBezTo>
                <a:cubicBezTo>
                  <a:pt x="301562" y="2042732"/>
                  <a:pt x="296888" y="2041281"/>
                  <a:pt x="293370" y="2038350"/>
                </a:cubicBezTo>
                <a:cubicBezTo>
                  <a:pt x="264034" y="2013904"/>
                  <a:pt x="298889" y="2038219"/>
                  <a:pt x="270510" y="2019300"/>
                </a:cubicBezTo>
                <a:cubicBezTo>
                  <a:pt x="264660" y="2001751"/>
                  <a:pt x="265868" y="1999696"/>
                  <a:pt x="243840" y="1985010"/>
                </a:cubicBezTo>
                <a:lnTo>
                  <a:pt x="220980" y="1969770"/>
                </a:lnTo>
                <a:lnTo>
                  <a:pt x="209550" y="1962150"/>
                </a:lnTo>
                <a:cubicBezTo>
                  <a:pt x="195580" y="1941195"/>
                  <a:pt x="209550" y="1958975"/>
                  <a:pt x="190500" y="1943100"/>
                </a:cubicBezTo>
                <a:cubicBezTo>
                  <a:pt x="186361" y="1939651"/>
                  <a:pt x="183209" y="1935119"/>
                  <a:pt x="179070" y="1931670"/>
                </a:cubicBezTo>
                <a:cubicBezTo>
                  <a:pt x="175552" y="1928739"/>
                  <a:pt x="170878" y="1927288"/>
                  <a:pt x="167640" y="1924050"/>
                </a:cubicBezTo>
                <a:cubicBezTo>
                  <a:pt x="163150" y="1919560"/>
                  <a:pt x="160343" y="1913631"/>
                  <a:pt x="156210" y="1908810"/>
                </a:cubicBezTo>
                <a:cubicBezTo>
                  <a:pt x="152703" y="1904719"/>
                  <a:pt x="148590" y="1901190"/>
                  <a:pt x="144780" y="1897380"/>
                </a:cubicBezTo>
                <a:cubicBezTo>
                  <a:pt x="137795" y="1876424"/>
                  <a:pt x="145167" y="1895200"/>
                  <a:pt x="133350" y="1874520"/>
                </a:cubicBezTo>
                <a:cubicBezTo>
                  <a:pt x="126575" y="1862663"/>
                  <a:pt x="126549" y="1857976"/>
                  <a:pt x="118110" y="1847850"/>
                </a:cubicBezTo>
                <a:cubicBezTo>
                  <a:pt x="114661" y="1843711"/>
                  <a:pt x="109812" y="1840805"/>
                  <a:pt x="106680" y="1836420"/>
                </a:cubicBezTo>
                <a:cubicBezTo>
                  <a:pt x="93466" y="1817921"/>
                  <a:pt x="103541" y="1826333"/>
                  <a:pt x="95250" y="1809750"/>
                </a:cubicBezTo>
                <a:cubicBezTo>
                  <a:pt x="93202" y="1805654"/>
                  <a:pt x="90170" y="1802130"/>
                  <a:pt x="87630" y="1798320"/>
                </a:cubicBezTo>
                <a:cubicBezTo>
                  <a:pt x="86360" y="1791970"/>
                  <a:pt x="86094" y="1785333"/>
                  <a:pt x="83820" y="1779270"/>
                </a:cubicBezTo>
                <a:cubicBezTo>
                  <a:pt x="82212" y="1774983"/>
                  <a:pt x="78004" y="1772049"/>
                  <a:pt x="76200" y="1767840"/>
                </a:cubicBezTo>
                <a:cubicBezTo>
                  <a:pt x="74137" y="1763027"/>
                  <a:pt x="73829" y="1757635"/>
                  <a:pt x="72390" y="1752600"/>
                </a:cubicBezTo>
                <a:cubicBezTo>
                  <a:pt x="71287" y="1748738"/>
                  <a:pt x="69554" y="1745066"/>
                  <a:pt x="68580" y="1741170"/>
                </a:cubicBezTo>
                <a:cubicBezTo>
                  <a:pt x="67009" y="1734888"/>
                  <a:pt x="66341" y="1728402"/>
                  <a:pt x="64770" y="1722120"/>
                </a:cubicBezTo>
                <a:cubicBezTo>
                  <a:pt x="59329" y="1700358"/>
                  <a:pt x="61901" y="1721581"/>
                  <a:pt x="57150" y="1695450"/>
                </a:cubicBezTo>
                <a:cubicBezTo>
                  <a:pt x="55544" y="1686615"/>
                  <a:pt x="55359" y="1677530"/>
                  <a:pt x="53340" y="1668780"/>
                </a:cubicBezTo>
                <a:cubicBezTo>
                  <a:pt x="50159" y="1654995"/>
                  <a:pt x="46819" y="1644953"/>
                  <a:pt x="38100" y="1634490"/>
                </a:cubicBezTo>
                <a:cubicBezTo>
                  <a:pt x="34651" y="1630351"/>
                  <a:pt x="30480" y="1626870"/>
                  <a:pt x="26670" y="1623060"/>
                </a:cubicBezTo>
                <a:cubicBezTo>
                  <a:pt x="24130" y="1615440"/>
                  <a:pt x="20625" y="1608076"/>
                  <a:pt x="19050" y="1600200"/>
                </a:cubicBezTo>
                <a:cubicBezTo>
                  <a:pt x="17780" y="1593850"/>
                  <a:pt x="16944" y="1587398"/>
                  <a:pt x="15240" y="1581150"/>
                </a:cubicBezTo>
                <a:cubicBezTo>
                  <a:pt x="6817" y="1550265"/>
                  <a:pt x="2540" y="1533525"/>
                  <a:pt x="0" y="1524000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 dirty="0"/>
          </a:p>
        </p:txBody>
      </p:sp>
      <p:sp>
        <p:nvSpPr>
          <p:cNvPr id="293" name="矩形 186"/>
          <p:cNvSpPr/>
          <p:nvPr/>
        </p:nvSpPr>
        <p:spPr>
          <a:xfrm>
            <a:off x="3121642" y="2363732"/>
            <a:ext cx="2830083" cy="194815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294" name="矩形 187"/>
          <p:cNvSpPr/>
          <p:nvPr/>
        </p:nvSpPr>
        <p:spPr>
          <a:xfrm>
            <a:off x="3041984" y="1861830"/>
            <a:ext cx="3057811" cy="2518442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cxnSp>
        <p:nvCxnSpPr>
          <p:cNvPr id="295" name="直接箭头连接符 188"/>
          <p:cNvCxnSpPr/>
          <p:nvPr/>
        </p:nvCxnSpPr>
        <p:spPr>
          <a:xfrm>
            <a:off x="6162023" y="3149490"/>
            <a:ext cx="31275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矩形 204"/>
          <p:cNvSpPr/>
          <p:nvPr/>
        </p:nvSpPr>
        <p:spPr>
          <a:xfrm>
            <a:off x="6700431" y="3385551"/>
            <a:ext cx="87885" cy="1432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0" name="矩形 205"/>
          <p:cNvSpPr/>
          <p:nvPr/>
        </p:nvSpPr>
        <p:spPr>
          <a:xfrm>
            <a:off x="6842943" y="3176098"/>
            <a:ext cx="66792" cy="1251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1" name="矩形 206"/>
          <p:cNvSpPr/>
          <p:nvPr/>
        </p:nvSpPr>
        <p:spPr>
          <a:xfrm>
            <a:off x="6997557" y="2994230"/>
            <a:ext cx="63277" cy="1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2" name="矩形 207"/>
          <p:cNvSpPr/>
          <p:nvPr/>
        </p:nvSpPr>
        <p:spPr>
          <a:xfrm>
            <a:off x="7236670" y="2892455"/>
            <a:ext cx="54489" cy="1548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3" name="矩形 208"/>
          <p:cNvSpPr/>
          <p:nvPr/>
        </p:nvSpPr>
        <p:spPr>
          <a:xfrm>
            <a:off x="7724287" y="3047260"/>
            <a:ext cx="66792" cy="1482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4" name="矩形 209"/>
          <p:cNvSpPr/>
          <p:nvPr/>
        </p:nvSpPr>
        <p:spPr>
          <a:xfrm>
            <a:off x="7887748" y="3224488"/>
            <a:ext cx="87885" cy="1251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5" name="矩形 210"/>
          <p:cNvSpPr/>
          <p:nvPr/>
        </p:nvSpPr>
        <p:spPr>
          <a:xfrm>
            <a:off x="7995611" y="3442601"/>
            <a:ext cx="87885" cy="103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6" name="矩形 211"/>
          <p:cNvSpPr/>
          <p:nvPr/>
        </p:nvSpPr>
        <p:spPr>
          <a:xfrm>
            <a:off x="7489824" y="2906400"/>
            <a:ext cx="54489" cy="1548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308" name="文本框 252"/>
          <p:cNvSpPr txBox="1"/>
          <p:nvPr/>
        </p:nvSpPr>
        <p:spPr>
          <a:xfrm>
            <a:off x="1461935" y="4047887"/>
            <a:ext cx="377348" cy="1684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60" b="1" dirty="0">
                <a:latin typeface="Times New Roman" panose="02020603050405020304" charset="0"/>
                <a:cs typeface="Times New Roman" panose="02020603050405020304" charset="0"/>
              </a:rPr>
              <a:t>RPN</a:t>
            </a:r>
            <a:endParaRPr lang="zh-CN" altLang="en-US" sz="114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9" name="文本框 253"/>
          <p:cNvSpPr txBox="1"/>
          <p:nvPr/>
        </p:nvSpPr>
        <p:spPr>
          <a:xfrm>
            <a:off x="3121633" y="2006741"/>
            <a:ext cx="2830083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charset="0"/>
                <a:cs typeface="Times New Roman" panose="02020603050405020304" charset="0"/>
              </a:rPr>
              <a:t>Fast R-CNN</a:t>
            </a:r>
            <a:endParaRPr lang="zh-CN" altLang="en-US" sz="1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0" name="文本框 254"/>
          <p:cNvSpPr txBox="1"/>
          <p:nvPr/>
        </p:nvSpPr>
        <p:spPr>
          <a:xfrm>
            <a:off x="3121634" y="2403688"/>
            <a:ext cx="2830084" cy="1861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Mask branch</a:t>
            </a:r>
            <a:endParaRPr lang="zh-CN" altLang="en-US" sz="1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1" name="文本框 257"/>
          <p:cNvSpPr txBox="1"/>
          <p:nvPr/>
        </p:nvSpPr>
        <p:spPr>
          <a:xfrm>
            <a:off x="6544194" y="2363732"/>
            <a:ext cx="577866" cy="237801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75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bierhoff</a:t>
            </a:r>
            <a:endParaRPr lang="zh-CN" altLang="en-US" sz="1075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3146" y="3186714"/>
            <a:ext cx="350408" cy="801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/>
          </a:p>
        </p:txBody>
      </p:sp>
      <p:cxnSp>
        <p:nvCxnSpPr>
          <p:cNvPr id="288" name="直接箭头连接符 181"/>
          <p:cNvCxnSpPr/>
          <p:nvPr/>
        </p:nvCxnSpPr>
        <p:spPr>
          <a:xfrm>
            <a:off x="3617994" y="3530779"/>
            <a:ext cx="3607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441913" y="3171352"/>
            <a:ext cx="1404541" cy="678407"/>
            <a:chOff x="4442242" y="2788943"/>
            <a:chExt cx="1404541" cy="678407"/>
          </a:xfrm>
        </p:grpSpPr>
        <p:sp>
          <p:nvSpPr>
            <p:cNvPr id="273" name="文本框 132"/>
            <p:cNvSpPr txBox="1"/>
            <p:nvPr/>
          </p:nvSpPr>
          <p:spPr>
            <a:xfrm>
              <a:off x="4442242" y="3011486"/>
              <a:ext cx="5728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800" dirty="0">
                  <a:latin typeface="Times New Roman" panose="02020603050405020304" charset="0"/>
                  <a:cs typeface="Times New Roman" panose="02020603050405020304" charset="0"/>
                </a:rPr>
                <a:t>Word  Segmentation</a:t>
              </a:r>
              <a:endParaRPr lang="zh-CN" altLang="en-US" sz="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89" name="直接箭头连接符 182"/>
            <p:cNvCxnSpPr/>
            <p:nvPr/>
          </p:nvCxnSpPr>
          <p:spPr>
            <a:xfrm>
              <a:off x="4445260" y="3126338"/>
              <a:ext cx="5698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7" name="组合 190"/>
            <p:cNvGrpSpPr/>
            <p:nvPr/>
          </p:nvGrpSpPr>
          <p:grpSpPr>
            <a:xfrm>
              <a:off x="5039861" y="2788943"/>
              <a:ext cx="806922" cy="678407"/>
              <a:chOff x="5915644" y="692919"/>
              <a:chExt cx="3568716" cy="3091681"/>
            </a:xfrm>
          </p:grpSpPr>
          <p:sp>
            <p:nvSpPr>
              <p:cNvPr id="360" name="矩形 191"/>
              <p:cNvSpPr/>
              <p:nvPr/>
            </p:nvSpPr>
            <p:spPr>
              <a:xfrm>
                <a:off x="5915644" y="692919"/>
                <a:ext cx="3550596" cy="264350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61" name="任意多边形: 形状 194"/>
              <p:cNvSpPr/>
              <p:nvPr/>
            </p:nvSpPr>
            <p:spPr>
              <a:xfrm>
                <a:off x="6059170" y="1342390"/>
                <a:ext cx="3425190" cy="2442210"/>
              </a:xfrm>
              <a:custGeom>
                <a:avLst/>
                <a:gdLst>
                  <a:gd name="connsiteX0" fmla="*/ 0 w 3425190"/>
                  <a:gd name="connsiteY0" fmla="*/ 1524000 h 2442210"/>
                  <a:gd name="connsiteX1" fmla="*/ 0 w 3425190"/>
                  <a:gd name="connsiteY1" fmla="*/ 1524000 h 2442210"/>
                  <a:gd name="connsiteX2" fmla="*/ 19050 w 3425190"/>
                  <a:gd name="connsiteY2" fmla="*/ 1497330 h 2442210"/>
                  <a:gd name="connsiteX3" fmla="*/ 26670 w 3425190"/>
                  <a:gd name="connsiteY3" fmla="*/ 1474470 h 2442210"/>
                  <a:gd name="connsiteX4" fmla="*/ 30480 w 3425190"/>
                  <a:gd name="connsiteY4" fmla="*/ 1424940 h 2442210"/>
                  <a:gd name="connsiteX5" fmla="*/ 53340 w 3425190"/>
                  <a:gd name="connsiteY5" fmla="*/ 1379220 h 2442210"/>
                  <a:gd name="connsiteX6" fmla="*/ 57150 w 3425190"/>
                  <a:gd name="connsiteY6" fmla="*/ 1367790 h 2442210"/>
                  <a:gd name="connsiteX7" fmla="*/ 72390 w 3425190"/>
                  <a:gd name="connsiteY7" fmla="*/ 1333500 h 2442210"/>
                  <a:gd name="connsiteX8" fmla="*/ 76200 w 3425190"/>
                  <a:gd name="connsiteY8" fmla="*/ 1322070 h 2442210"/>
                  <a:gd name="connsiteX9" fmla="*/ 83820 w 3425190"/>
                  <a:gd name="connsiteY9" fmla="*/ 1283970 h 2442210"/>
                  <a:gd name="connsiteX10" fmla="*/ 87630 w 3425190"/>
                  <a:gd name="connsiteY10" fmla="*/ 1264920 h 2442210"/>
                  <a:gd name="connsiteX11" fmla="*/ 95250 w 3425190"/>
                  <a:gd name="connsiteY11" fmla="*/ 1242060 h 2442210"/>
                  <a:gd name="connsiteX12" fmla="*/ 106680 w 3425190"/>
                  <a:gd name="connsiteY12" fmla="*/ 1200150 h 2442210"/>
                  <a:gd name="connsiteX13" fmla="*/ 110490 w 3425190"/>
                  <a:gd name="connsiteY13" fmla="*/ 1188720 h 2442210"/>
                  <a:gd name="connsiteX14" fmla="*/ 121920 w 3425190"/>
                  <a:gd name="connsiteY14" fmla="*/ 1181100 h 2442210"/>
                  <a:gd name="connsiteX15" fmla="*/ 129540 w 3425190"/>
                  <a:gd name="connsiteY15" fmla="*/ 1169670 h 2442210"/>
                  <a:gd name="connsiteX16" fmla="*/ 156210 w 3425190"/>
                  <a:gd name="connsiteY16" fmla="*/ 1143000 h 2442210"/>
                  <a:gd name="connsiteX17" fmla="*/ 171450 w 3425190"/>
                  <a:gd name="connsiteY17" fmla="*/ 1097280 h 2442210"/>
                  <a:gd name="connsiteX18" fmla="*/ 175260 w 3425190"/>
                  <a:gd name="connsiteY18" fmla="*/ 1085850 h 2442210"/>
                  <a:gd name="connsiteX19" fmla="*/ 179070 w 3425190"/>
                  <a:gd name="connsiteY19" fmla="*/ 1074420 h 2442210"/>
                  <a:gd name="connsiteX20" fmla="*/ 190500 w 3425190"/>
                  <a:gd name="connsiteY20" fmla="*/ 1036320 h 2442210"/>
                  <a:gd name="connsiteX21" fmla="*/ 198120 w 3425190"/>
                  <a:gd name="connsiteY21" fmla="*/ 1024890 h 2442210"/>
                  <a:gd name="connsiteX22" fmla="*/ 205740 w 3425190"/>
                  <a:gd name="connsiteY22" fmla="*/ 1002030 h 2442210"/>
                  <a:gd name="connsiteX23" fmla="*/ 213360 w 3425190"/>
                  <a:gd name="connsiteY23" fmla="*/ 979170 h 2442210"/>
                  <a:gd name="connsiteX24" fmla="*/ 217170 w 3425190"/>
                  <a:gd name="connsiteY24" fmla="*/ 967740 h 2442210"/>
                  <a:gd name="connsiteX25" fmla="*/ 236220 w 3425190"/>
                  <a:gd name="connsiteY25" fmla="*/ 941070 h 2442210"/>
                  <a:gd name="connsiteX26" fmla="*/ 243840 w 3425190"/>
                  <a:gd name="connsiteY26" fmla="*/ 918210 h 2442210"/>
                  <a:gd name="connsiteX27" fmla="*/ 255270 w 3425190"/>
                  <a:gd name="connsiteY27" fmla="*/ 906780 h 2442210"/>
                  <a:gd name="connsiteX28" fmla="*/ 278130 w 3425190"/>
                  <a:gd name="connsiteY28" fmla="*/ 891540 h 2442210"/>
                  <a:gd name="connsiteX29" fmla="*/ 293370 w 3425190"/>
                  <a:gd name="connsiteY29" fmla="*/ 868680 h 2442210"/>
                  <a:gd name="connsiteX30" fmla="*/ 300990 w 3425190"/>
                  <a:gd name="connsiteY30" fmla="*/ 857250 h 2442210"/>
                  <a:gd name="connsiteX31" fmla="*/ 308610 w 3425190"/>
                  <a:gd name="connsiteY31" fmla="*/ 834390 h 2442210"/>
                  <a:gd name="connsiteX32" fmla="*/ 312420 w 3425190"/>
                  <a:gd name="connsiteY32" fmla="*/ 822960 h 2442210"/>
                  <a:gd name="connsiteX33" fmla="*/ 327660 w 3425190"/>
                  <a:gd name="connsiteY33" fmla="*/ 800100 h 2442210"/>
                  <a:gd name="connsiteX34" fmla="*/ 339090 w 3425190"/>
                  <a:gd name="connsiteY34" fmla="*/ 788670 h 2442210"/>
                  <a:gd name="connsiteX35" fmla="*/ 365760 w 3425190"/>
                  <a:gd name="connsiteY35" fmla="*/ 758190 h 2442210"/>
                  <a:gd name="connsiteX36" fmla="*/ 381000 w 3425190"/>
                  <a:gd name="connsiteY36" fmla="*/ 735330 h 2442210"/>
                  <a:gd name="connsiteX37" fmla="*/ 407670 w 3425190"/>
                  <a:gd name="connsiteY37" fmla="*/ 701040 h 2442210"/>
                  <a:gd name="connsiteX38" fmla="*/ 419100 w 3425190"/>
                  <a:gd name="connsiteY38" fmla="*/ 678180 h 2442210"/>
                  <a:gd name="connsiteX39" fmla="*/ 426720 w 3425190"/>
                  <a:gd name="connsiteY39" fmla="*/ 662940 h 2442210"/>
                  <a:gd name="connsiteX40" fmla="*/ 430530 w 3425190"/>
                  <a:gd name="connsiteY40" fmla="*/ 651510 h 2442210"/>
                  <a:gd name="connsiteX41" fmla="*/ 441960 w 3425190"/>
                  <a:gd name="connsiteY41" fmla="*/ 640080 h 2442210"/>
                  <a:gd name="connsiteX42" fmla="*/ 461010 w 3425190"/>
                  <a:gd name="connsiteY42" fmla="*/ 605790 h 2442210"/>
                  <a:gd name="connsiteX43" fmla="*/ 468630 w 3425190"/>
                  <a:gd name="connsiteY43" fmla="*/ 594360 h 2442210"/>
                  <a:gd name="connsiteX44" fmla="*/ 487680 w 3425190"/>
                  <a:gd name="connsiteY44" fmla="*/ 560070 h 2442210"/>
                  <a:gd name="connsiteX45" fmla="*/ 510540 w 3425190"/>
                  <a:gd name="connsiteY45" fmla="*/ 521970 h 2442210"/>
                  <a:gd name="connsiteX46" fmla="*/ 518160 w 3425190"/>
                  <a:gd name="connsiteY46" fmla="*/ 510540 h 2442210"/>
                  <a:gd name="connsiteX47" fmla="*/ 521970 w 3425190"/>
                  <a:gd name="connsiteY47" fmla="*/ 499110 h 2442210"/>
                  <a:gd name="connsiteX48" fmla="*/ 533400 w 3425190"/>
                  <a:gd name="connsiteY48" fmla="*/ 491490 h 2442210"/>
                  <a:gd name="connsiteX49" fmla="*/ 548640 w 3425190"/>
                  <a:gd name="connsiteY49" fmla="*/ 468630 h 2442210"/>
                  <a:gd name="connsiteX50" fmla="*/ 556260 w 3425190"/>
                  <a:gd name="connsiteY50" fmla="*/ 457200 h 2442210"/>
                  <a:gd name="connsiteX51" fmla="*/ 567690 w 3425190"/>
                  <a:gd name="connsiteY51" fmla="*/ 449580 h 2442210"/>
                  <a:gd name="connsiteX52" fmla="*/ 575310 w 3425190"/>
                  <a:gd name="connsiteY52" fmla="*/ 438150 h 2442210"/>
                  <a:gd name="connsiteX53" fmla="*/ 586740 w 3425190"/>
                  <a:gd name="connsiteY53" fmla="*/ 430530 h 2442210"/>
                  <a:gd name="connsiteX54" fmla="*/ 613410 w 3425190"/>
                  <a:gd name="connsiteY54" fmla="*/ 400050 h 2442210"/>
                  <a:gd name="connsiteX55" fmla="*/ 621030 w 3425190"/>
                  <a:gd name="connsiteY55" fmla="*/ 388620 h 2442210"/>
                  <a:gd name="connsiteX56" fmla="*/ 643890 w 3425190"/>
                  <a:gd name="connsiteY56" fmla="*/ 373380 h 2442210"/>
                  <a:gd name="connsiteX57" fmla="*/ 651510 w 3425190"/>
                  <a:gd name="connsiteY57" fmla="*/ 361950 h 2442210"/>
                  <a:gd name="connsiteX58" fmla="*/ 674370 w 3425190"/>
                  <a:gd name="connsiteY58" fmla="*/ 346710 h 2442210"/>
                  <a:gd name="connsiteX59" fmla="*/ 697230 w 3425190"/>
                  <a:gd name="connsiteY59" fmla="*/ 331470 h 2442210"/>
                  <a:gd name="connsiteX60" fmla="*/ 708660 w 3425190"/>
                  <a:gd name="connsiteY60" fmla="*/ 323850 h 2442210"/>
                  <a:gd name="connsiteX61" fmla="*/ 731520 w 3425190"/>
                  <a:gd name="connsiteY61" fmla="*/ 304800 h 2442210"/>
                  <a:gd name="connsiteX62" fmla="*/ 742950 w 3425190"/>
                  <a:gd name="connsiteY62" fmla="*/ 300990 h 2442210"/>
                  <a:gd name="connsiteX63" fmla="*/ 777240 w 3425190"/>
                  <a:gd name="connsiteY63" fmla="*/ 274320 h 2442210"/>
                  <a:gd name="connsiteX64" fmla="*/ 788670 w 3425190"/>
                  <a:gd name="connsiteY64" fmla="*/ 266700 h 2442210"/>
                  <a:gd name="connsiteX65" fmla="*/ 800100 w 3425190"/>
                  <a:gd name="connsiteY65" fmla="*/ 259080 h 2442210"/>
                  <a:gd name="connsiteX66" fmla="*/ 826770 w 3425190"/>
                  <a:gd name="connsiteY66" fmla="*/ 247650 h 2442210"/>
                  <a:gd name="connsiteX67" fmla="*/ 838200 w 3425190"/>
                  <a:gd name="connsiteY67" fmla="*/ 243840 h 2442210"/>
                  <a:gd name="connsiteX68" fmla="*/ 861060 w 3425190"/>
                  <a:gd name="connsiteY68" fmla="*/ 228600 h 2442210"/>
                  <a:gd name="connsiteX69" fmla="*/ 872490 w 3425190"/>
                  <a:gd name="connsiteY69" fmla="*/ 220980 h 2442210"/>
                  <a:gd name="connsiteX70" fmla="*/ 883920 w 3425190"/>
                  <a:gd name="connsiteY70" fmla="*/ 217170 h 2442210"/>
                  <a:gd name="connsiteX71" fmla="*/ 895350 w 3425190"/>
                  <a:gd name="connsiteY71" fmla="*/ 205740 h 2442210"/>
                  <a:gd name="connsiteX72" fmla="*/ 922020 w 3425190"/>
                  <a:gd name="connsiteY72" fmla="*/ 190500 h 2442210"/>
                  <a:gd name="connsiteX73" fmla="*/ 933450 w 3425190"/>
                  <a:gd name="connsiteY73" fmla="*/ 182880 h 2442210"/>
                  <a:gd name="connsiteX74" fmla="*/ 944880 w 3425190"/>
                  <a:gd name="connsiteY74" fmla="*/ 179070 h 2442210"/>
                  <a:gd name="connsiteX75" fmla="*/ 963930 w 3425190"/>
                  <a:gd name="connsiteY75" fmla="*/ 167640 h 2442210"/>
                  <a:gd name="connsiteX76" fmla="*/ 986790 w 3425190"/>
                  <a:gd name="connsiteY76" fmla="*/ 160020 h 2442210"/>
                  <a:gd name="connsiteX77" fmla="*/ 994410 w 3425190"/>
                  <a:gd name="connsiteY77" fmla="*/ 148590 h 2442210"/>
                  <a:gd name="connsiteX78" fmla="*/ 1024890 w 3425190"/>
                  <a:gd name="connsiteY78" fmla="*/ 140970 h 2442210"/>
                  <a:gd name="connsiteX79" fmla="*/ 1051560 w 3425190"/>
                  <a:gd name="connsiteY79" fmla="*/ 125730 h 2442210"/>
                  <a:gd name="connsiteX80" fmla="*/ 1062990 w 3425190"/>
                  <a:gd name="connsiteY80" fmla="*/ 118110 h 2442210"/>
                  <a:gd name="connsiteX81" fmla="*/ 1078230 w 3425190"/>
                  <a:gd name="connsiteY81" fmla="*/ 114300 h 2442210"/>
                  <a:gd name="connsiteX82" fmla="*/ 1104900 w 3425190"/>
                  <a:gd name="connsiteY82" fmla="*/ 106680 h 2442210"/>
                  <a:gd name="connsiteX83" fmla="*/ 1116330 w 3425190"/>
                  <a:gd name="connsiteY83" fmla="*/ 99060 h 2442210"/>
                  <a:gd name="connsiteX84" fmla="*/ 1139190 w 3425190"/>
                  <a:gd name="connsiteY84" fmla="*/ 91440 h 2442210"/>
                  <a:gd name="connsiteX85" fmla="*/ 1162050 w 3425190"/>
                  <a:gd name="connsiteY85" fmla="*/ 80010 h 2442210"/>
                  <a:gd name="connsiteX86" fmla="*/ 1177290 w 3425190"/>
                  <a:gd name="connsiteY86" fmla="*/ 72390 h 2442210"/>
                  <a:gd name="connsiteX87" fmla="*/ 1200150 w 3425190"/>
                  <a:gd name="connsiteY87" fmla="*/ 64770 h 2442210"/>
                  <a:gd name="connsiteX88" fmla="*/ 1211580 w 3425190"/>
                  <a:gd name="connsiteY88" fmla="*/ 60960 h 2442210"/>
                  <a:gd name="connsiteX89" fmla="*/ 1223010 w 3425190"/>
                  <a:gd name="connsiteY89" fmla="*/ 57150 h 2442210"/>
                  <a:gd name="connsiteX90" fmla="*/ 1238250 w 3425190"/>
                  <a:gd name="connsiteY90" fmla="*/ 53340 h 2442210"/>
                  <a:gd name="connsiteX91" fmla="*/ 1261110 w 3425190"/>
                  <a:gd name="connsiteY91" fmla="*/ 41910 h 2442210"/>
                  <a:gd name="connsiteX92" fmla="*/ 1280160 w 3425190"/>
                  <a:gd name="connsiteY92" fmla="*/ 38100 h 2442210"/>
                  <a:gd name="connsiteX93" fmla="*/ 1291590 w 3425190"/>
                  <a:gd name="connsiteY93" fmla="*/ 34290 h 2442210"/>
                  <a:gd name="connsiteX94" fmla="*/ 1344930 w 3425190"/>
                  <a:gd name="connsiteY94" fmla="*/ 22860 h 2442210"/>
                  <a:gd name="connsiteX95" fmla="*/ 1421130 w 3425190"/>
                  <a:gd name="connsiteY95" fmla="*/ 19050 h 2442210"/>
                  <a:gd name="connsiteX96" fmla="*/ 1451610 w 3425190"/>
                  <a:gd name="connsiteY96" fmla="*/ 11430 h 2442210"/>
                  <a:gd name="connsiteX97" fmla="*/ 1478280 w 3425190"/>
                  <a:gd name="connsiteY97" fmla="*/ 7620 h 2442210"/>
                  <a:gd name="connsiteX98" fmla="*/ 1508760 w 3425190"/>
                  <a:gd name="connsiteY98" fmla="*/ 0 h 2442210"/>
                  <a:gd name="connsiteX99" fmla="*/ 1691640 w 3425190"/>
                  <a:gd name="connsiteY99" fmla="*/ 3810 h 2442210"/>
                  <a:gd name="connsiteX100" fmla="*/ 1805940 w 3425190"/>
                  <a:gd name="connsiteY100" fmla="*/ 15240 h 2442210"/>
                  <a:gd name="connsiteX101" fmla="*/ 1844040 w 3425190"/>
                  <a:gd name="connsiteY101" fmla="*/ 19050 h 2442210"/>
                  <a:gd name="connsiteX102" fmla="*/ 1870710 w 3425190"/>
                  <a:gd name="connsiteY102" fmla="*/ 22860 h 2442210"/>
                  <a:gd name="connsiteX103" fmla="*/ 1931670 w 3425190"/>
                  <a:gd name="connsiteY103" fmla="*/ 26670 h 2442210"/>
                  <a:gd name="connsiteX104" fmla="*/ 1954530 w 3425190"/>
                  <a:gd name="connsiteY104" fmla="*/ 30480 h 2442210"/>
                  <a:gd name="connsiteX105" fmla="*/ 1965960 w 3425190"/>
                  <a:gd name="connsiteY105" fmla="*/ 34290 h 2442210"/>
                  <a:gd name="connsiteX106" fmla="*/ 1996440 w 3425190"/>
                  <a:gd name="connsiteY106" fmla="*/ 38100 h 2442210"/>
                  <a:gd name="connsiteX107" fmla="*/ 2011680 w 3425190"/>
                  <a:gd name="connsiteY107" fmla="*/ 41910 h 2442210"/>
                  <a:gd name="connsiteX108" fmla="*/ 2038350 w 3425190"/>
                  <a:gd name="connsiteY108" fmla="*/ 45720 h 2442210"/>
                  <a:gd name="connsiteX109" fmla="*/ 2080260 w 3425190"/>
                  <a:gd name="connsiteY109" fmla="*/ 57150 h 2442210"/>
                  <a:gd name="connsiteX110" fmla="*/ 2114550 w 3425190"/>
                  <a:gd name="connsiteY110" fmla="*/ 64770 h 2442210"/>
                  <a:gd name="connsiteX111" fmla="*/ 2141220 w 3425190"/>
                  <a:gd name="connsiteY111" fmla="*/ 68580 h 2442210"/>
                  <a:gd name="connsiteX112" fmla="*/ 2160270 w 3425190"/>
                  <a:gd name="connsiteY112" fmla="*/ 72390 h 2442210"/>
                  <a:gd name="connsiteX113" fmla="*/ 2171700 w 3425190"/>
                  <a:gd name="connsiteY113" fmla="*/ 76200 h 2442210"/>
                  <a:gd name="connsiteX114" fmla="*/ 2202180 w 3425190"/>
                  <a:gd name="connsiteY114" fmla="*/ 80010 h 2442210"/>
                  <a:gd name="connsiteX115" fmla="*/ 2213610 w 3425190"/>
                  <a:gd name="connsiteY115" fmla="*/ 87630 h 2442210"/>
                  <a:gd name="connsiteX116" fmla="*/ 2251710 w 3425190"/>
                  <a:gd name="connsiteY116" fmla="*/ 99060 h 2442210"/>
                  <a:gd name="connsiteX117" fmla="*/ 2270760 w 3425190"/>
                  <a:gd name="connsiteY117" fmla="*/ 110490 h 2442210"/>
                  <a:gd name="connsiteX118" fmla="*/ 2301240 w 3425190"/>
                  <a:gd name="connsiteY118" fmla="*/ 125730 h 2442210"/>
                  <a:gd name="connsiteX119" fmla="*/ 2327910 w 3425190"/>
                  <a:gd name="connsiteY119" fmla="*/ 137160 h 2442210"/>
                  <a:gd name="connsiteX120" fmla="*/ 2354580 w 3425190"/>
                  <a:gd name="connsiteY120" fmla="*/ 152400 h 2442210"/>
                  <a:gd name="connsiteX121" fmla="*/ 2392680 w 3425190"/>
                  <a:gd name="connsiteY121" fmla="*/ 175260 h 2442210"/>
                  <a:gd name="connsiteX122" fmla="*/ 2411730 w 3425190"/>
                  <a:gd name="connsiteY122" fmla="*/ 186690 h 2442210"/>
                  <a:gd name="connsiteX123" fmla="*/ 2426970 w 3425190"/>
                  <a:gd name="connsiteY123" fmla="*/ 198120 h 2442210"/>
                  <a:gd name="connsiteX124" fmla="*/ 2461260 w 3425190"/>
                  <a:gd name="connsiteY124" fmla="*/ 217170 h 2442210"/>
                  <a:gd name="connsiteX125" fmla="*/ 2468880 w 3425190"/>
                  <a:gd name="connsiteY125" fmla="*/ 228600 h 2442210"/>
                  <a:gd name="connsiteX126" fmla="*/ 2480310 w 3425190"/>
                  <a:gd name="connsiteY126" fmla="*/ 232410 h 2442210"/>
                  <a:gd name="connsiteX127" fmla="*/ 2510790 w 3425190"/>
                  <a:gd name="connsiteY127" fmla="*/ 251460 h 2442210"/>
                  <a:gd name="connsiteX128" fmla="*/ 2526030 w 3425190"/>
                  <a:gd name="connsiteY128" fmla="*/ 262890 h 2442210"/>
                  <a:gd name="connsiteX129" fmla="*/ 2548890 w 3425190"/>
                  <a:gd name="connsiteY129" fmla="*/ 278130 h 2442210"/>
                  <a:gd name="connsiteX130" fmla="*/ 2571750 w 3425190"/>
                  <a:gd name="connsiteY130" fmla="*/ 293370 h 2442210"/>
                  <a:gd name="connsiteX131" fmla="*/ 2586990 w 3425190"/>
                  <a:gd name="connsiteY131" fmla="*/ 304800 h 2442210"/>
                  <a:gd name="connsiteX132" fmla="*/ 2609850 w 3425190"/>
                  <a:gd name="connsiteY132" fmla="*/ 320040 h 2442210"/>
                  <a:gd name="connsiteX133" fmla="*/ 2632710 w 3425190"/>
                  <a:gd name="connsiteY133" fmla="*/ 342900 h 2442210"/>
                  <a:gd name="connsiteX134" fmla="*/ 2644140 w 3425190"/>
                  <a:gd name="connsiteY134" fmla="*/ 350520 h 2442210"/>
                  <a:gd name="connsiteX135" fmla="*/ 2678430 w 3425190"/>
                  <a:gd name="connsiteY135" fmla="*/ 381000 h 2442210"/>
                  <a:gd name="connsiteX136" fmla="*/ 2697480 w 3425190"/>
                  <a:gd name="connsiteY136" fmla="*/ 407670 h 2442210"/>
                  <a:gd name="connsiteX137" fmla="*/ 2705100 w 3425190"/>
                  <a:gd name="connsiteY137" fmla="*/ 422910 h 2442210"/>
                  <a:gd name="connsiteX138" fmla="*/ 2716530 w 3425190"/>
                  <a:gd name="connsiteY138" fmla="*/ 434340 h 2442210"/>
                  <a:gd name="connsiteX139" fmla="*/ 2739390 w 3425190"/>
                  <a:gd name="connsiteY139" fmla="*/ 464820 h 2442210"/>
                  <a:gd name="connsiteX140" fmla="*/ 2739390 w 3425190"/>
                  <a:gd name="connsiteY140" fmla="*/ 464820 h 2442210"/>
                  <a:gd name="connsiteX141" fmla="*/ 2747010 w 3425190"/>
                  <a:gd name="connsiteY141" fmla="*/ 476250 h 2442210"/>
                  <a:gd name="connsiteX142" fmla="*/ 2754630 w 3425190"/>
                  <a:gd name="connsiteY142" fmla="*/ 491490 h 2442210"/>
                  <a:gd name="connsiteX143" fmla="*/ 2796540 w 3425190"/>
                  <a:gd name="connsiteY143" fmla="*/ 541020 h 2442210"/>
                  <a:gd name="connsiteX144" fmla="*/ 2811780 w 3425190"/>
                  <a:gd name="connsiteY144" fmla="*/ 560070 h 2442210"/>
                  <a:gd name="connsiteX145" fmla="*/ 2827020 w 3425190"/>
                  <a:gd name="connsiteY145" fmla="*/ 579120 h 2442210"/>
                  <a:gd name="connsiteX146" fmla="*/ 2846070 w 3425190"/>
                  <a:gd name="connsiteY146" fmla="*/ 605790 h 2442210"/>
                  <a:gd name="connsiteX147" fmla="*/ 2861310 w 3425190"/>
                  <a:gd name="connsiteY147" fmla="*/ 628650 h 2442210"/>
                  <a:gd name="connsiteX148" fmla="*/ 2868930 w 3425190"/>
                  <a:gd name="connsiteY148" fmla="*/ 643890 h 2442210"/>
                  <a:gd name="connsiteX149" fmla="*/ 2895600 w 3425190"/>
                  <a:gd name="connsiteY149" fmla="*/ 678180 h 2442210"/>
                  <a:gd name="connsiteX150" fmla="*/ 2910840 w 3425190"/>
                  <a:gd name="connsiteY150" fmla="*/ 701040 h 2442210"/>
                  <a:gd name="connsiteX151" fmla="*/ 2918460 w 3425190"/>
                  <a:gd name="connsiteY151" fmla="*/ 712470 h 2442210"/>
                  <a:gd name="connsiteX152" fmla="*/ 2929890 w 3425190"/>
                  <a:gd name="connsiteY152" fmla="*/ 720090 h 2442210"/>
                  <a:gd name="connsiteX153" fmla="*/ 2948940 w 3425190"/>
                  <a:gd name="connsiteY153" fmla="*/ 742950 h 2442210"/>
                  <a:gd name="connsiteX154" fmla="*/ 2964180 w 3425190"/>
                  <a:gd name="connsiteY154" fmla="*/ 769620 h 2442210"/>
                  <a:gd name="connsiteX155" fmla="*/ 2979420 w 3425190"/>
                  <a:gd name="connsiteY155" fmla="*/ 792480 h 2442210"/>
                  <a:gd name="connsiteX156" fmla="*/ 2987040 w 3425190"/>
                  <a:gd name="connsiteY156" fmla="*/ 803910 h 2442210"/>
                  <a:gd name="connsiteX157" fmla="*/ 2998470 w 3425190"/>
                  <a:gd name="connsiteY157" fmla="*/ 819150 h 2442210"/>
                  <a:gd name="connsiteX158" fmla="*/ 3006090 w 3425190"/>
                  <a:gd name="connsiteY158" fmla="*/ 834390 h 2442210"/>
                  <a:gd name="connsiteX159" fmla="*/ 3025140 w 3425190"/>
                  <a:gd name="connsiteY159" fmla="*/ 861060 h 2442210"/>
                  <a:gd name="connsiteX160" fmla="*/ 3028950 w 3425190"/>
                  <a:gd name="connsiteY160" fmla="*/ 872490 h 2442210"/>
                  <a:gd name="connsiteX161" fmla="*/ 3040380 w 3425190"/>
                  <a:gd name="connsiteY161" fmla="*/ 883920 h 2442210"/>
                  <a:gd name="connsiteX162" fmla="*/ 3048000 w 3425190"/>
                  <a:gd name="connsiteY162" fmla="*/ 895350 h 2442210"/>
                  <a:gd name="connsiteX163" fmla="*/ 3051810 w 3425190"/>
                  <a:gd name="connsiteY163" fmla="*/ 910590 h 2442210"/>
                  <a:gd name="connsiteX164" fmla="*/ 3063240 w 3425190"/>
                  <a:gd name="connsiteY164" fmla="*/ 922020 h 2442210"/>
                  <a:gd name="connsiteX165" fmla="*/ 3070860 w 3425190"/>
                  <a:gd name="connsiteY165" fmla="*/ 933450 h 2442210"/>
                  <a:gd name="connsiteX166" fmla="*/ 3074670 w 3425190"/>
                  <a:gd name="connsiteY166" fmla="*/ 944880 h 2442210"/>
                  <a:gd name="connsiteX167" fmla="*/ 3089910 w 3425190"/>
                  <a:gd name="connsiteY167" fmla="*/ 967740 h 2442210"/>
                  <a:gd name="connsiteX168" fmla="*/ 3097530 w 3425190"/>
                  <a:gd name="connsiteY168" fmla="*/ 979170 h 2442210"/>
                  <a:gd name="connsiteX169" fmla="*/ 3101340 w 3425190"/>
                  <a:gd name="connsiteY169" fmla="*/ 990600 h 2442210"/>
                  <a:gd name="connsiteX170" fmla="*/ 3124200 w 3425190"/>
                  <a:gd name="connsiteY170" fmla="*/ 1032510 h 2442210"/>
                  <a:gd name="connsiteX171" fmla="*/ 3139440 w 3425190"/>
                  <a:gd name="connsiteY171" fmla="*/ 1066800 h 2442210"/>
                  <a:gd name="connsiteX172" fmla="*/ 3154680 w 3425190"/>
                  <a:gd name="connsiteY172" fmla="*/ 1089660 h 2442210"/>
                  <a:gd name="connsiteX173" fmla="*/ 3166110 w 3425190"/>
                  <a:gd name="connsiteY173" fmla="*/ 1116330 h 2442210"/>
                  <a:gd name="connsiteX174" fmla="*/ 3177540 w 3425190"/>
                  <a:gd name="connsiteY174" fmla="*/ 1123950 h 2442210"/>
                  <a:gd name="connsiteX175" fmla="*/ 3196590 w 3425190"/>
                  <a:gd name="connsiteY175" fmla="*/ 1150620 h 2442210"/>
                  <a:gd name="connsiteX176" fmla="*/ 3204210 w 3425190"/>
                  <a:gd name="connsiteY176" fmla="*/ 1162050 h 2442210"/>
                  <a:gd name="connsiteX177" fmla="*/ 3208020 w 3425190"/>
                  <a:gd name="connsiteY177" fmla="*/ 1173480 h 2442210"/>
                  <a:gd name="connsiteX178" fmla="*/ 3223260 w 3425190"/>
                  <a:gd name="connsiteY178" fmla="*/ 1196340 h 2442210"/>
                  <a:gd name="connsiteX179" fmla="*/ 3238500 w 3425190"/>
                  <a:gd name="connsiteY179" fmla="*/ 1234440 h 2442210"/>
                  <a:gd name="connsiteX180" fmla="*/ 3257550 w 3425190"/>
                  <a:gd name="connsiteY180" fmla="*/ 1261110 h 2442210"/>
                  <a:gd name="connsiteX181" fmla="*/ 3261360 w 3425190"/>
                  <a:gd name="connsiteY181" fmla="*/ 1272540 h 2442210"/>
                  <a:gd name="connsiteX182" fmla="*/ 3257550 w 3425190"/>
                  <a:gd name="connsiteY182" fmla="*/ 1287780 h 2442210"/>
                  <a:gd name="connsiteX183" fmla="*/ 3204210 w 3425190"/>
                  <a:gd name="connsiteY183" fmla="*/ 1283970 h 2442210"/>
                  <a:gd name="connsiteX184" fmla="*/ 3242310 w 3425190"/>
                  <a:gd name="connsiteY184" fmla="*/ 1295400 h 2442210"/>
                  <a:gd name="connsiteX185" fmla="*/ 3261360 w 3425190"/>
                  <a:gd name="connsiteY185" fmla="*/ 1306830 h 2442210"/>
                  <a:gd name="connsiteX186" fmla="*/ 3288030 w 3425190"/>
                  <a:gd name="connsiteY186" fmla="*/ 1322070 h 2442210"/>
                  <a:gd name="connsiteX187" fmla="*/ 3303270 w 3425190"/>
                  <a:gd name="connsiteY187" fmla="*/ 1344930 h 2442210"/>
                  <a:gd name="connsiteX188" fmla="*/ 3322320 w 3425190"/>
                  <a:gd name="connsiteY188" fmla="*/ 1367790 h 2442210"/>
                  <a:gd name="connsiteX189" fmla="*/ 3341370 w 3425190"/>
                  <a:gd name="connsiteY189" fmla="*/ 1394460 h 2442210"/>
                  <a:gd name="connsiteX190" fmla="*/ 3345180 w 3425190"/>
                  <a:gd name="connsiteY190" fmla="*/ 1413510 h 2442210"/>
                  <a:gd name="connsiteX191" fmla="*/ 3352800 w 3425190"/>
                  <a:gd name="connsiteY191" fmla="*/ 1436370 h 2442210"/>
                  <a:gd name="connsiteX192" fmla="*/ 3356610 w 3425190"/>
                  <a:gd name="connsiteY192" fmla="*/ 1463040 h 2442210"/>
                  <a:gd name="connsiteX193" fmla="*/ 3360420 w 3425190"/>
                  <a:gd name="connsiteY193" fmla="*/ 1474470 h 2442210"/>
                  <a:gd name="connsiteX194" fmla="*/ 3368040 w 3425190"/>
                  <a:gd name="connsiteY194" fmla="*/ 1516380 h 2442210"/>
                  <a:gd name="connsiteX195" fmla="*/ 3371850 w 3425190"/>
                  <a:gd name="connsiteY195" fmla="*/ 1565910 h 2442210"/>
                  <a:gd name="connsiteX196" fmla="*/ 3379470 w 3425190"/>
                  <a:gd name="connsiteY196" fmla="*/ 1592580 h 2442210"/>
                  <a:gd name="connsiteX197" fmla="*/ 3387090 w 3425190"/>
                  <a:gd name="connsiteY197" fmla="*/ 1623060 h 2442210"/>
                  <a:gd name="connsiteX198" fmla="*/ 3398520 w 3425190"/>
                  <a:gd name="connsiteY198" fmla="*/ 1657350 h 2442210"/>
                  <a:gd name="connsiteX199" fmla="*/ 3402330 w 3425190"/>
                  <a:gd name="connsiteY199" fmla="*/ 1668780 h 2442210"/>
                  <a:gd name="connsiteX200" fmla="*/ 3409950 w 3425190"/>
                  <a:gd name="connsiteY200" fmla="*/ 1695450 h 2442210"/>
                  <a:gd name="connsiteX201" fmla="*/ 3413760 w 3425190"/>
                  <a:gd name="connsiteY201" fmla="*/ 1729740 h 2442210"/>
                  <a:gd name="connsiteX202" fmla="*/ 3417570 w 3425190"/>
                  <a:gd name="connsiteY202" fmla="*/ 1741170 h 2442210"/>
                  <a:gd name="connsiteX203" fmla="*/ 3421380 w 3425190"/>
                  <a:gd name="connsiteY203" fmla="*/ 1756410 h 2442210"/>
                  <a:gd name="connsiteX204" fmla="*/ 3425190 w 3425190"/>
                  <a:gd name="connsiteY204" fmla="*/ 1786890 h 2442210"/>
                  <a:gd name="connsiteX205" fmla="*/ 3421380 w 3425190"/>
                  <a:gd name="connsiteY205" fmla="*/ 1847850 h 2442210"/>
                  <a:gd name="connsiteX206" fmla="*/ 3417570 w 3425190"/>
                  <a:gd name="connsiteY206" fmla="*/ 1866900 h 2442210"/>
                  <a:gd name="connsiteX207" fmla="*/ 3409950 w 3425190"/>
                  <a:gd name="connsiteY207" fmla="*/ 1878330 h 2442210"/>
                  <a:gd name="connsiteX208" fmla="*/ 3402330 w 3425190"/>
                  <a:gd name="connsiteY208" fmla="*/ 1893570 h 2442210"/>
                  <a:gd name="connsiteX209" fmla="*/ 3379470 w 3425190"/>
                  <a:gd name="connsiteY209" fmla="*/ 1920240 h 2442210"/>
                  <a:gd name="connsiteX210" fmla="*/ 3345180 w 3425190"/>
                  <a:gd name="connsiteY210" fmla="*/ 1965960 h 2442210"/>
                  <a:gd name="connsiteX211" fmla="*/ 3333750 w 3425190"/>
                  <a:gd name="connsiteY211" fmla="*/ 1973580 h 2442210"/>
                  <a:gd name="connsiteX212" fmla="*/ 3318510 w 3425190"/>
                  <a:gd name="connsiteY212" fmla="*/ 1988820 h 2442210"/>
                  <a:gd name="connsiteX213" fmla="*/ 3303270 w 3425190"/>
                  <a:gd name="connsiteY213" fmla="*/ 2011680 h 2442210"/>
                  <a:gd name="connsiteX214" fmla="*/ 3295650 w 3425190"/>
                  <a:gd name="connsiteY214" fmla="*/ 2023110 h 2442210"/>
                  <a:gd name="connsiteX215" fmla="*/ 3284220 w 3425190"/>
                  <a:gd name="connsiteY215" fmla="*/ 2030730 h 2442210"/>
                  <a:gd name="connsiteX216" fmla="*/ 3280410 w 3425190"/>
                  <a:gd name="connsiteY216" fmla="*/ 2042160 h 2442210"/>
                  <a:gd name="connsiteX217" fmla="*/ 3268980 w 3425190"/>
                  <a:gd name="connsiteY217" fmla="*/ 2049780 h 2442210"/>
                  <a:gd name="connsiteX218" fmla="*/ 3257550 w 3425190"/>
                  <a:gd name="connsiteY218" fmla="*/ 2061210 h 2442210"/>
                  <a:gd name="connsiteX219" fmla="*/ 3246120 w 3425190"/>
                  <a:gd name="connsiteY219" fmla="*/ 2068830 h 2442210"/>
                  <a:gd name="connsiteX220" fmla="*/ 3223260 w 3425190"/>
                  <a:gd name="connsiteY220" fmla="*/ 2084070 h 2442210"/>
                  <a:gd name="connsiteX221" fmla="*/ 3204210 w 3425190"/>
                  <a:gd name="connsiteY221" fmla="*/ 2103120 h 2442210"/>
                  <a:gd name="connsiteX222" fmla="*/ 3188970 w 3425190"/>
                  <a:gd name="connsiteY222" fmla="*/ 2118360 h 2442210"/>
                  <a:gd name="connsiteX223" fmla="*/ 3166110 w 3425190"/>
                  <a:gd name="connsiteY223" fmla="*/ 2133600 h 2442210"/>
                  <a:gd name="connsiteX224" fmla="*/ 3135630 w 3425190"/>
                  <a:gd name="connsiteY224" fmla="*/ 2160270 h 2442210"/>
                  <a:gd name="connsiteX225" fmla="*/ 3108960 w 3425190"/>
                  <a:gd name="connsiteY225" fmla="*/ 2179320 h 2442210"/>
                  <a:gd name="connsiteX226" fmla="*/ 3097530 w 3425190"/>
                  <a:gd name="connsiteY226" fmla="*/ 2183130 h 2442210"/>
                  <a:gd name="connsiteX227" fmla="*/ 3063240 w 3425190"/>
                  <a:gd name="connsiteY227" fmla="*/ 2209800 h 2442210"/>
                  <a:gd name="connsiteX228" fmla="*/ 3040380 w 3425190"/>
                  <a:gd name="connsiteY228" fmla="*/ 2221230 h 2442210"/>
                  <a:gd name="connsiteX229" fmla="*/ 3021330 w 3425190"/>
                  <a:gd name="connsiteY229" fmla="*/ 2240280 h 2442210"/>
                  <a:gd name="connsiteX230" fmla="*/ 3009900 w 3425190"/>
                  <a:gd name="connsiteY230" fmla="*/ 2244090 h 2442210"/>
                  <a:gd name="connsiteX231" fmla="*/ 2987040 w 3425190"/>
                  <a:gd name="connsiteY231" fmla="*/ 2259330 h 2442210"/>
                  <a:gd name="connsiteX232" fmla="*/ 2975610 w 3425190"/>
                  <a:gd name="connsiteY232" fmla="*/ 2266950 h 2442210"/>
                  <a:gd name="connsiteX233" fmla="*/ 2960370 w 3425190"/>
                  <a:gd name="connsiteY233" fmla="*/ 2274570 h 2442210"/>
                  <a:gd name="connsiteX234" fmla="*/ 2948940 w 3425190"/>
                  <a:gd name="connsiteY234" fmla="*/ 2278380 h 2442210"/>
                  <a:gd name="connsiteX235" fmla="*/ 2937510 w 3425190"/>
                  <a:gd name="connsiteY235" fmla="*/ 2286000 h 2442210"/>
                  <a:gd name="connsiteX236" fmla="*/ 2926080 w 3425190"/>
                  <a:gd name="connsiteY236" fmla="*/ 2297430 h 2442210"/>
                  <a:gd name="connsiteX237" fmla="*/ 2903220 w 3425190"/>
                  <a:gd name="connsiteY237" fmla="*/ 2305050 h 2442210"/>
                  <a:gd name="connsiteX238" fmla="*/ 2891790 w 3425190"/>
                  <a:gd name="connsiteY238" fmla="*/ 2316480 h 2442210"/>
                  <a:gd name="connsiteX239" fmla="*/ 2838450 w 3425190"/>
                  <a:gd name="connsiteY239" fmla="*/ 2331720 h 2442210"/>
                  <a:gd name="connsiteX240" fmla="*/ 2804160 w 3425190"/>
                  <a:gd name="connsiteY240" fmla="*/ 2339340 h 2442210"/>
                  <a:gd name="connsiteX241" fmla="*/ 2792730 w 3425190"/>
                  <a:gd name="connsiteY241" fmla="*/ 2343150 h 2442210"/>
                  <a:gd name="connsiteX242" fmla="*/ 2758440 w 3425190"/>
                  <a:gd name="connsiteY242" fmla="*/ 2350770 h 2442210"/>
                  <a:gd name="connsiteX243" fmla="*/ 2720340 w 3425190"/>
                  <a:gd name="connsiteY243" fmla="*/ 2339340 h 2442210"/>
                  <a:gd name="connsiteX244" fmla="*/ 2716530 w 3425190"/>
                  <a:gd name="connsiteY244" fmla="*/ 2324100 h 2442210"/>
                  <a:gd name="connsiteX245" fmla="*/ 2701290 w 3425190"/>
                  <a:gd name="connsiteY245" fmla="*/ 2293620 h 2442210"/>
                  <a:gd name="connsiteX246" fmla="*/ 2693670 w 3425190"/>
                  <a:gd name="connsiteY246" fmla="*/ 2270760 h 2442210"/>
                  <a:gd name="connsiteX247" fmla="*/ 2686050 w 3425190"/>
                  <a:gd name="connsiteY247" fmla="*/ 2255520 h 2442210"/>
                  <a:gd name="connsiteX248" fmla="*/ 2667000 w 3425190"/>
                  <a:gd name="connsiteY248" fmla="*/ 2228850 h 2442210"/>
                  <a:gd name="connsiteX249" fmla="*/ 2655570 w 3425190"/>
                  <a:gd name="connsiteY249" fmla="*/ 2190750 h 2442210"/>
                  <a:gd name="connsiteX250" fmla="*/ 2647950 w 3425190"/>
                  <a:gd name="connsiteY250" fmla="*/ 2167890 h 2442210"/>
                  <a:gd name="connsiteX251" fmla="*/ 2636520 w 3425190"/>
                  <a:gd name="connsiteY251" fmla="*/ 2156460 h 2442210"/>
                  <a:gd name="connsiteX252" fmla="*/ 2628900 w 3425190"/>
                  <a:gd name="connsiteY252" fmla="*/ 2133600 h 2442210"/>
                  <a:gd name="connsiteX253" fmla="*/ 2625090 w 3425190"/>
                  <a:gd name="connsiteY253" fmla="*/ 2122170 h 2442210"/>
                  <a:gd name="connsiteX254" fmla="*/ 2613660 w 3425190"/>
                  <a:gd name="connsiteY254" fmla="*/ 2099310 h 2442210"/>
                  <a:gd name="connsiteX255" fmla="*/ 2606040 w 3425190"/>
                  <a:gd name="connsiteY255" fmla="*/ 2087880 h 2442210"/>
                  <a:gd name="connsiteX256" fmla="*/ 2594610 w 3425190"/>
                  <a:gd name="connsiteY256" fmla="*/ 2065020 h 2442210"/>
                  <a:gd name="connsiteX257" fmla="*/ 2575560 w 3425190"/>
                  <a:gd name="connsiteY257" fmla="*/ 2026920 h 2442210"/>
                  <a:gd name="connsiteX258" fmla="*/ 2575560 w 3425190"/>
                  <a:gd name="connsiteY258" fmla="*/ 2026920 h 2442210"/>
                  <a:gd name="connsiteX259" fmla="*/ 2564130 w 3425190"/>
                  <a:gd name="connsiteY259" fmla="*/ 2004060 h 2442210"/>
                  <a:gd name="connsiteX260" fmla="*/ 2552700 w 3425190"/>
                  <a:gd name="connsiteY260" fmla="*/ 1981200 h 2442210"/>
                  <a:gd name="connsiteX261" fmla="*/ 2541270 w 3425190"/>
                  <a:gd name="connsiteY261" fmla="*/ 1969770 h 2442210"/>
                  <a:gd name="connsiteX262" fmla="*/ 2514600 w 3425190"/>
                  <a:gd name="connsiteY262" fmla="*/ 1935480 h 2442210"/>
                  <a:gd name="connsiteX263" fmla="*/ 2510790 w 3425190"/>
                  <a:gd name="connsiteY263" fmla="*/ 1924050 h 2442210"/>
                  <a:gd name="connsiteX264" fmla="*/ 2495550 w 3425190"/>
                  <a:gd name="connsiteY264" fmla="*/ 1901190 h 2442210"/>
                  <a:gd name="connsiteX265" fmla="*/ 2487930 w 3425190"/>
                  <a:gd name="connsiteY265" fmla="*/ 1889760 h 2442210"/>
                  <a:gd name="connsiteX266" fmla="*/ 2468880 w 3425190"/>
                  <a:gd name="connsiteY266" fmla="*/ 1863090 h 2442210"/>
                  <a:gd name="connsiteX267" fmla="*/ 2465070 w 3425190"/>
                  <a:gd name="connsiteY267" fmla="*/ 1851660 h 2442210"/>
                  <a:gd name="connsiteX268" fmla="*/ 2438400 w 3425190"/>
                  <a:gd name="connsiteY268" fmla="*/ 1817370 h 2442210"/>
                  <a:gd name="connsiteX269" fmla="*/ 2415540 w 3425190"/>
                  <a:gd name="connsiteY269" fmla="*/ 1783080 h 2442210"/>
                  <a:gd name="connsiteX270" fmla="*/ 2407920 w 3425190"/>
                  <a:gd name="connsiteY270" fmla="*/ 1771650 h 2442210"/>
                  <a:gd name="connsiteX271" fmla="*/ 2385060 w 3425190"/>
                  <a:gd name="connsiteY271" fmla="*/ 1752600 h 2442210"/>
                  <a:gd name="connsiteX272" fmla="*/ 2354580 w 3425190"/>
                  <a:gd name="connsiteY272" fmla="*/ 1718310 h 2442210"/>
                  <a:gd name="connsiteX273" fmla="*/ 2320290 w 3425190"/>
                  <a:gd name="connsiteY273" fmla="*/ 1691640 h 2442210"/>
                  <a:gd name="connsiteX274" fmla="*/ 2308860 w 3425190"/>
                  <a:gd name="connsiteY274" fmla="*/ 1687830 h 2442210"/>
                  <a:gd name="connsiteX275" fmla="*/ 2297430 w 3425190"/>
                  <a:gd name="connsiteY275" fmla="*/ 1680210 h 2442210"/>
                  <a:gd name="connsiteX276" fmla="*/ 2286000 w 3425190"/>
                  <a:gd name="connsiteY276" fmla="*/ 1676400 h 2442210"/>
                  <a:gd name="connsiteX277" fmla="*/ 2263140 w 3425190"/>
                  <a:gd name="connsiteY277" fmla="*/ 1664970 h 2442210"/>
                  <a:gd name="connsiteX278" fmla="*/ 2236470 w 3425190"/>
                  <a:gd name="connsiteY278" fmla="*/ 1649730 h 2442210"/>
                  <a:gd name="connsiteX279" fmla="*/ 2213610 w 3425190"/>
                  <a:gd name="connsiteY279" fmla="*/ 1634490 h 2442210"/>
                  <a:gd name="connsiteX280" fmla="*/ 2186940 w 3425190"/>
                  <a:gd name="connsiteY280" fmla="*/ 1623060 h 2442210"/>
                  <a:gd name="connsiteX281" fmla="*/ 2175510 w 3425190"/>
                  <a:gd name="connsiteY281" fmla="*/ 1615440 h 2442210"/>
                  <a:gd name="connsiteX282" fmla="*/ 2164080 w 3425190"/>
                  <a:gd name="connsiteY282" fmla="*/ 1611630 h 2442210"/>
                  <a:gd name="connsiteX283" fmla="*/ 2152650 w 3425190"/>
                  <a:gd name="connsiteY283" fmla="*/ 1604010 h 2442210"/>
                  <a:gd name="connsiteX284" fmla="*/ 2137410 w 3425190"/>
                  <a:gd name="connsiteY284" fmla="*/ 1596390 h 2442210"/>
                  <a:gd name="connsiteX285" fmla="*/ 2125980 w 3425190"/>
                  <a:gd name="connsiteY285" fmla="*/ 1592580 h 2442210"/>
                  <a:gd name="connsiteX286" fmla="*/ 2103120 w 3425190"/>
                  <a:gd name="connsiteY286" fmla="*/ 1577340 h 2442210"/>
                  <a:gd name="connsiteX287" fmla="*/ 2076450 w 3425190"/>
                  <a:gd name="connsiteY287" fmla="*/ 1569720 h 2442210"/>
                  <a:gd name="connsiteX288" fmla="*/ 2045970 w 3425190"/>
                  <a:gd name="connsiteY288" fmla="*/ 1554480 h 2442210"/>
                  <a:gd name="connsiteX289" fmla="*/ 2034540 w 3425190"/>
                  <a:gd name="connsiteY289" fmla="*/ 1550670 h 2442210"/>
                  <a:gd name="connsiteX290" fmla="*/ 2023110 w 3425190"/>
                  <a:gd name="connsiteY290" fmla="*/ 1543050 h 2442210"/>
                  <a:gd name="connsiteX291" fmla="*/ 2011680 w 3425190"/>
                  <a:gd name="connsiteY291" fmla="*/ 1539240 h 2442210"/>
                  <a:gd name="connsiteX292" fmla="*/ 1973580 w 3425190"/>
                  <a:gd name="connsiteY292" fmla="*/ 1527810 h 2442210"/>
                  <a:gd name="connsiteX293" fmla="*/ 1958340 w 3425190"/>
                  <a:gd name="connsiteY293" fmla="*/ 1520190 h 2442210"/>
                  <a:gd name="connsiteX294" fmla="*/ 1931670 w 3425190"/>
                  <a:gd name="connsiteY294" fmla="*/ 1512570 h 2442210"/>
                  <a:gd name="connsiteX295" fmla="*/ 1920240 w 3425190"/>
                  <a:gd name="connsiteY295" fmla="*/ 1508760 h 2442210"/>
                  <a:gd name="connsiteX296" fmla="*/ 1905000 w 3425190"/>
                  <a:gd name="connsiteY296" fmla="*/ 1504950 h 2442210"/>
                  <a:gd name="connsiteX297" fmla="*/ 1893570 w 3425190"/>
                  <a:gd name="connsiteY297" fmla="*/ 1501140 h 2442210"/>
                  <a:gd name="connsiteX298" fmla="*/ 1878330 w 3425190"/>
                  <a:gd name="connsiteY298" fmla="*/ 1493520 h 2442210"/>
                  <a:gd name="connsiteX299" fmla="*/ 1821180 w 3425190"/>
                  <a:gd name="connsiteY299" fmla="*/ 1485900 h 2442210"/>
                  <a:gd name="connsiteX300" fmla="*/ 1783080 w 3425190"/>
                  <a:gd name="connsiteY300" fmla="*/ 1482090 h 2442210"/>
                  <a:gd name="connsiteX301" fmla="*/ 1764030 w 3425190"/>
                  <a:gd name="connsiteY301" fmla="*/ 1478280 h 2442210"/>
                  <a:gd name="connsiteX302" fmla="*/ 1729740 w 3425190"/>
                  <a:gd name="connsiteY302" fmla="*/ 1474470 h 2442210"/>
                  <a:gd name="connsiteX303" fmla="*/ 1653540 w 3425190"/>
                  <a:gd name="connsiteY303" fmla="*/ 1459230 h 2442210"/>
                  <a:gd name="connsiteX304" fmla="*/ 1634490 w 3425190"/>
                  <a:gd name="connsiteY304" fmla="*/ 1455420 h 2442210"/>
                  <a:gd name="connsiteX305" fmla="*/ 1558290 w 3425190"/>
                  <a:gd name="connsiteY305" fmla="*/ 1451610 h 2442210"/>
                  <a:gd name="connsiteX306" fmla="*/ 1405890 w 3425190"/>
                  <a:gd name="connsiteY306" fmla="*/ 1459230 h 2442210"/>
                  <a:gd name="connsiteX307" fmla="*/ 1333500 w 3425190"/>
                  <a:gd name="connsiteY307" fmla="*/ 1470660 h 2442210"/>
                  <a:gd name="connsiteX308" fmla="*/ 1303020 w 3425190"/>
                  <a:gd name="connsiteY308" fmla="*/ 1478280 h 2442210"/>
                  <a:gd name="connsiteX309" fmla="*/ 1291590 w 3425190"/>
                  <a:gd name="connsiteY309" fmla="*/ 1482090 h 2442210"/>
                  <a:gd name="connsiteX310" fmla="*/ 1280160 w 3425190"/>
                  <a:gd name="connsiteY310" fmla="*/ 1489710 h 2442210"/>
                  <a:gd name="connsiteX311" fmla="*/ 1268730 w 3425190"/>
                  <a:gd name="connsiteY311" fmla="*/ 1493520 h 2442210"/>
                  <a:gd name="connsiteX312" fmla="*/ 1245870 w 3425190"/>
                  <a:gd name="connsiteY312" fmla="*/ 1508760 h 2442210"/>
                  <a:gd name="connsiteX313" fmla="*/ 1223010 w 3425190"/>
                  <a:gd name="connsiteY313" fmla="*/ 1520190 h 2442210"/>
                  <a:gd name="connsiteX314" fmla="*/ 1211580 w 3425190"/>
                  <a:gd name="connsiteY314" fmla="*/ 1531620 h 2442210"/>
                  <a:gd name="connsiteX315" fmla="*/ 1184910 w 3425190"/>
                  <a:gd name="connsiteY315" fmla="*/ 1550670 h 2442210"/>
                  <a:gd name="connsiteX316" fmla="*/ 1162050 w 3425190"/>
                  <a:gd name="connsiteY316" fmla="*/ 1573530 h 2442210"/>
                  <a:gd name="connsiteX317" fmla="*/ 1143000 w 3425190"/>
                  <a:gd name="connsiteY317" fmla="*/ 1596390 h 2442210"/>
                  <a:gd name="connsiteX318" fmla="*/ 1123950 w 3425190"/>
                  <a:gd name="connsiteY318" fmla="*/ 1615440 h 2442210"/>
                  <a:gd name="connsiteX319" fmla="*/ 1108710 w 3425190"/>
                  <a:gd name="connsiteY319" fmla="*/ 1638300 h 2442210"/>
                  <a:gd name="connsiteX320" fmla="*/ 1101090 w 3425190"/>
                  <a:gd name="connsiteY320" fmla="*/ 1649730 h 2442210"/>
                  <a:gd name="connsiteX321" fmla="*/ 1089660 w 3425190"/>
                  <a:gd name="connsiteY321" fmla="*/ 1661160 h 2442210"/>
                  <a:gd name="connsiteX322" fmla="*/ 1082040 w 3425190"/>
                  <a:gd name="connsiteY322" fmla="*/ 1672590 h 2442210"/>
                  <a:gd name="connsiteX323" fmla="*/ 1059180 w 3425190"/>
                  <a:gd name="connsiteY323" fmla="*/ 1691640 h 2442210"/>
                  <a:gd name="connsiteX324" fmla="*/ 1051560 w 3425190"/>
                  <a:gd name="connsiteY324" fmla="*/ 1703070 h 2442210"/>
                  <a:gd name="connsiteX325" fmla="*/ 1028700 w 3425190"/>
                  <a:gd name="connsiteY325" fmla="*/ 1725930 h 2442210"/>
                  <a:gd name="connsiteX326" fmla="*/ 1021080 w 3425190"/>
                  <a:gd name="connsiteY326" fmla="*/ 1737360 h 2442210"/>
                  <a:gd name="connsiteX327" fmla="*/ 1009650 w 3425190"/>
                  <a:gd name="connsiteY327" fmla="*/ 1741170 h 2442210"/>
                  <a:gd name="connsiteX328" fmla="*/ 990600 w 3425190"/>
                  <a:gd name="connsiteY328" fmla="*/ 1760220 h 2442210"/>
                  <a:gd name="connsiteX329" fmla="*/ 963930 w 3425190"/>
                  <a:gd name="connsiteY329" fmla="*/ 1783080 h 2442210"/>
                  <a:gd name="connsiteX330" fmla="*/ 960120 w 3425190"/>
                  <a:gd name="connsiteY330" fmla="*/ 1794510 h 2442210"/>
                  <a:gd name="connsiteX331" fmla="*/ 948690 w 3425190"/>
                  <a:gd name="connsiteY331" fmla="*/ 1805940 h 2442210"/>
                  <a:gd name="connsiteX332" fmla="*/ 937260 w 3425190"/>
                  <a:gd name="connsiteY332" fmla="*/ 1821180 h 2442210"/>
                  <a:gd name="connsiteX333" fmla="*/ 918210 w 3425190"/>
                  <a:gd name="connsiteY333" fmla="*/ 1851660 h 2442210"/>
                  <a:gd name="connsiteX334" fmla="*/ 910590 w 3425190"/>
                  <a:gd name="connsiteY334" fmla="*/ 1866900 h 2442210"/>
                  <a:gd name="connsiteX335" fmla="*/ 902970 w 3425190"/>
                  <a:gd name="connsiteY335" fmla="*/ 1878330 h 2442210"/>
                  <a:gd name="connsiteX336" fmla="*/ 895350 w 3425190"/>
                  <a:gd name="connsiteY336" fmla="*/ 1901190 h 2442210"/>
                  <a:gd name="connsiteX337" fmla="*/ 883920 w 3425190"/>
                  <a:gd name="connsiteY337" fmla="*/ 1924050 h 2442210"/>
                  <a:gd name="connsiteX338" fmla="*/ 868680 w 3425190"/>
                  <a:gd name="connsiteY338" fmla="*/ 1954530 h 2442210"/>
                  <a:gd name="connsiteX339" fmla="*/ 864870 w 3425190"/>
                  <a:gd name="connsiteY339" fmla="*/ 1969770 h 2442210"/>
                  <a:gd name="connsiteX340" fmla="*/ 849630 w 3425190"/>
                  <a:gd name="connsiteY340" fmla="*/ 1996440 h 2442210"/>
                  <a:gd name="connsiteX341" fmla="*/ 842010 w 3425190"/>
                  <a:gd name="connsiteY341" fmla="*/ 2026920 h 2442210"/>
                  <a:gd name="connsiteX342" fmla="*/ 834390 w 3425190"/>
                  <a:gd name="connsiteY342" fmla="*/ 2038350 h 2442210"/>
                  <a:gd name="connsiteX343" fmla="*/ 826770 w 3425190"/>
                  <a:gd name="connsiteY343" fmla="*/ 2061210 h 2442210"/>
                  <a:gd name="connsiteX344" fmla="*/ 822960 w 3425190"/>
                  <a:gd name="connsiteY344" fmla="*/ 2072640 h 2442210"/>
                  <a:gd name="connsiteX345" fmla="*/ 819150 w 3425190"/>
                  <a:gd name="connsiteY345" fmla="*/ 2087880 h 2442210"/>
                  <a:gd name="connsiteX346" fmla="*/ 811530 w 3425190"/>
                  <a:gd name="connsiteY346" fmla="*/ 2099310 h 2442210"/>
                  <a:gd name="connsiteX347" fmla="*/ 803910 w 3425190"/>
                  <a:gd name="connsiteY347" fmla="*/ 2122170 h 2442210"/>
                  <a:gd name="connsiteX348" fmla="*/ 800100 w 3425190"/>
                  <a:gd name="connsiteY348" fmla="*/ 2133600 h 2442210"/>
                  <a:gd name="connsiteX349" fmla="*/ 796290 w 3425190"/>
                  <a:gd name="connsiteY349" fmla="*/ 2145030 h 2442210"/>
                  <a:gd name="connsiteX350" fmla="*/ 788670 w 3425190"/>
                  <a:gd name="connsiteY350" fmla="*/ 2156460 h 2442210"/>
                  <a:gd name="connsiteX351" fmla="*/ 773430 w 3425190"/>
                  <a:gd name="connsiteY351" fmla="*/ 2186940 h 2442210"/>
                  <a:gd name="connsiteX352" fmla="*/ 762000 w 3425190"/>
                  <a:gd name="connsiteY352" fmla="*/ 2209800 h 2442210"/>
                  <a:gd name="connsiteX353" fmla="*/ 746760 w 3425190"/>
                  <a:gd name="connsiteY353" fmla="*/ 2232660 h 2442210"/>
                  <a:gd name="connsiteX354" fmla="*/ 735330 w 3425190"/>
                  <a:gd name="connsiteY354" fmla="*/ 2259330 h 2442210"/>
                  <a:gd name="connsiteX355" fmla="*/ 731520 w 3425190"/>
                  <a:gd name="connsiteY355" fmla="*/ 2270760 h 2442210"/>
                  <a:gd name="connsiteX356" fmla="*/ 716280 w 3425190"/>
                  <a:gd name="connsiteY356" fmla="*/ 2297430 h 2442210"/>
                  <a:gd name="connsiteX357" fmla="*/ 712470 w 3425190"/>
                  <a:gd name="connsiteY357" fmla="*/ 2308860 h 2442210"/>
                  <a:gd name="connsiteX358" fmla="*/ 704850 w 3425190"/>
                  <a:gd name="connsiteY358" fmla="*/ 2320290 h 2442210"/>
                  <a:gd name="connsiteX359" fmla="*/ 697230 w 3425190"/>
                  <a:gd name="connsiteY359" fmla="*/ 2343150 h 2442210"/>
                  <a:gd name="connsiteX360" fmla="*/ 693420 w 3425190"/>
                  <a:gd name="connsiteY360" fmla="*/ 2354580 h 2442210"/>
                  <a:gd name="connsiteX361" fmla="*/ 678180 w 3425190"/>
                  <a:gd name="connsiteY361" fmla="*/ 2381250 h 2442210"/>
                  <a:gd name="connsiteX362" fmla="*/ 666750 w 3425190"/>
                  <a:gd name="connsiteY362" fmla="*/ 2392680 h 2442210"/>
                  <a:gd name="connsiteX363" fmla="*/ 662940 w 3425190"/>
                  <a:gd name="connsiteY363" fmla="*/ 2404110 h 2442210"/>
                  <a:gd name="connsiteX364" fmla="*/ 628650 w 3425190"/>
                  <a:gd name="connsiteY364" fmla="*/ 2430780 h 2442210"/>
                  <a:gd name="connsiteX365" fmla="*/ 601980 w 3425190"/>
                  <a:gd name="connsiteY365" fmla="*/ 2442210 h 2442210"/>
                  <a:gd name="connsiteX366" fmla="*/ 537210 w 3425190"/>
                  <a:gd name="connsiteY366" fmla="*/ 2434590 h 2442210"/>
                  <a:gd name="connsiteX367" fmla="*/ 525780 w 3425190"/>
                  <a:gd name="connsiteY367" fmla="*/ 2430780 h 2442210"/>
                  <a:gd name="connsiteX368" fmla="*/ 518160 w 3425190"/>
                  <a:gd name="connsiteY368" fmla="*/ 2419350 h 2442210"/>
                  <a:gd name="connsiteX369" fmla="*/ 506730 w 3425190"/>
                  <a:gd name="connsiteY369" fmla="*/ 2407920 h 2442210"/>
                  <a:gd name="connsiteX370" fmla="*/ 495300 w 3425190"/>
                  <a:gd name="connsiteY370" fmla="*/ 2373630 h 2442210"/>
                  <a:gd name="connsiteX371" fmla="*/ 487680 w 3425190"/>
                  <a:gd name="connsiteY371" fmla="*/ 2358390 h 2442210"/>
                  <a:gd name="connsiteX372" fmla="*/ 483870 w 3425190"/>
                  <a:gd name="connsiteY372" fmla="*/ 2346960 h 2442210"/>
                  <a:gd name="connsiteX373" fmla="*/ 476250 w 3425190"/>
                  <a:gd name="connsiteY373" fmla="*/ 2335530 h 2442210"/>
                  <a:gd name="connsiteX374" fmla="*/ 468630 w 3425190"/>
                  <a:gd name="connsiteY374" fmla="*/ 2312670 h 2442210"/>
                  <a:gd name="connsiteX375" fmla="*/ 457200 w 3425190"/>
                  <a:gd name="connsiteY375" fmla="*/ 2301240 h 2442210"/>
                  <a:gd name="connsiteX376" fmla="*/ 441960 w 3425190"/>
                  <a:gd name="connsiteY376" fmla="*/ 2278380 h 2442210"/>
                  <a:gd name="connsiteX377" fmla="*/ 430530 w 3425190"/>
                  <a:gd name="connsiteY377" fmla="*/ 2266950 h 2442210"/>
                  <a:gd name="connsiteX378" fmla="*/ 422910 w 3425190"/>
                  <a:gd name="connsiteY378" fmla="*/ 2255520 h 2442210"/>
                  <a:gd name="connsiteX379" fmla="*/ 411480 w 3425190"/>
                  <a:gd name="connsiteY379" fmla="*/ 2240280 h 2442210"/>
                  <a:gd name="connsiteX380" fmla="*/ 407670 w 3425190"/>
                  <a:gd name="connsiteY380" fmla="*/ 2228850 h 2442210"/>
                  <a:gd name="connsiteX381" fmla="*/ 392430 w 3425190"/>
                  <a:gd name="connsiteY381" fmla="*/ 2198370 h 2442210"/>
                  <a:gd name="connsiteX382" fmla="*/ 381000 w 3425190"/>
                  <a:gd name="connsiteY382" fmla="*/ 2167890 h 2442210"/>
                  <a:gd name="connsiteX383" fmla="*/ 373380 w 3425190"/>
                  <a:gd name="connsiteY383" fmla="*/ 2141220 h 2442210"/>
                  <a:gd name="connsiteX384" fmla="*/ 369570 w 3425190"/>
                  <a:gd name="connsiteY384" fmla="*/ 2125980 h 2442210"/>
                  <a:gd name="connsiteX385" fmla="*/ 358140 w 3425190"/>
                  <a:gd name="connsiteY385" fmla="*/ 2099310 h 2442210"/>
                  <a:gd name="connsiteX386" fmla="*/ 331470 w 3425190"/>
                  <a:gd name="connsiteY386" fmla="*/ 2072640 h 2442210"/>
                  <a:gd name="connsiteX387" fmla="*/ 312420 w 3425190"/>
                  <a:gd name="connsiteY387" fmla="*/ 2057400 h 2442210"/>
                  <a:gd name="connsiteX388" fmla="*/ 304800 w 3425190"/>
                  <a:gd name="connsiteY388" fmla="*/ 2045970 h 2442210"/>
                  <a:gd name="connsiteX389" fmla="*/ 293370 w 3425190"/>
                  <a:gd name="connsiteY389" fmla="*/ 2038350 h 2442210"/>
                  <a:gd name="connsiteX390" fmla="*/ 270510 w 3425190"/>
                  <a:gd name="connsiteY390" fmla="*/ 2019300 h 2442210"/>
                  <a:gd name="connsiteX391" fmla="*/ 243840 w 3425190"/>
                  <a:gd name="connsiteY391" fmla="*/ 1985010 h 2442210"/>
                  <a:gd name="connsiteX392" fmla="*/ 220980 w 3425190"/>
                  <a:gd name="connsiteY392" fmla="*/ 1969770 h 2442210"/>
                  <a:gd name="connsiteX393" fmla="*/ 209550 w 3425190"/>
                  <a:gd name="connsiteY393" fmla="*/ 1962150 h 2442210"/>
                  <a:gd name="connsiteX394" fmla="*/ 190500 w 3425190"/>
                  <a:gd name="connsiteY394" fmla="*/ 1943100 h 2442210"/>
                  <a:gd name="connsiteX395" fmla="*/ 179070 w 3425190"/>
                  <a:gd name="connsiteY395" fmla="*/ 1931670 h 2442210"/>
                  <a:gd name="connsiteX396" fmla="*/ 167640 w 3425190"/>
                  <a:gd name="connsiteY396" fmla="*/ 1924050 h 2442210"/>
                  <a:gd name="connsiteX397" fmla="*/ 156210 w 3425190"/>
                  <a:gd name="connsiteY397" fmla="*/ 1908810 h 2442210"/>
                  <a:gd name="connsiteX398" fmla="*/ 144780 w 3425190"/>
                  <a:gd name="connsiteY398" fmla="*/ 1897380 h 2442210"/>
                  <a:gd name="connsiteX399" fmla="*/ 133350 w 3425190"/>
                  <a:gd name="connsiteY399" fmla="*/ 1874520 h 2442210"/>
                  <a:gd name="connsiteX400" fmla="*/ 118110 w 3425190"/>
                  <a:gd name="connsiteY400" fmla="*/ 1847850 h 2442210"/>
                  <a:gd name="connsiteX401" fmla="*/ 106680 w 3425190"/>
                  <a:gd name="connsiteY401" fmla="*/ 1836420 h 2442210"/>
                  <a:gd name="connsiteX402" fmla="*/ 95250 w 3425190"/>
                  <a:gd name="connsiteY402" fmla="*/ 1809750 h 2442210"/>
                  <a:gd name="connsiteX403" fmla="*/ 87630 w 3425190"/>
                  <a:gd name="connsiteY403" fmla="*/ 1798320 h 2442210"/>
                  <a:gd name="connsiteX404" fmla="*/ 83820 w 3425190"/>
                  <a:gd name="connsiteY404" fmla="*/ 1779270 h 2442210"/>
                  <a:gd name="connsiteX405" fmla="*/ 76200 w 3425190"/>
                  <a:gd name="connsiteY405" fmla="*/ 1767840 h 2442210"/>
                  <a:gd name="connsiteX406" fmla="*/ 72390 w 3425190"/>
                  <a:gd name="connsiteY406" fmla="*/ 1752600 h 2442210"/>
                  <a:gd name="connsiteX407" fmla="*/ 68580 w 3425190"/>
                  <a:gd name="connsiteY407" fmla="*/ 1741170 h 2442210"/>
                  <a:gd name="connsiteX408" fmla="*/ 64770 w 3425190"/>
                  <a:gd name="connsiteY408" fmla="*/ 1722120 h 2442210"/>
                  <a:gd name="connsiteX409" fmla="*/ 57150 w 3425190"/>
                  <a:gd name="connsiteY409" fmla="*/ 1695450 h 2442210"/>
                  <a:gd name="connsiteX410" fmla="*/ 53340 w 3425190"/>
                  <a:gd name="connsiteY410" fmla="*/ 1668780 h 2442210"/>
                  <a:gd name="connsiteX411" fmla="*/ 38100 w 3425190"/>
                  <a:gd name="connsiteY411" fmla="*/ 1634490 h 2442210"/>
                  <a:gd name="connsiteX412" fmla="*/ 26670 w 3425190"/>
                  <a:gd name="connsiteY412" fmla="*/ 1623060 h 2442210"/>
                  <a:gd name="connsiteX413" fmla="*/ 19050 w 3425190"/>
                  <a:gd name="connsiteY413" fmla="*/ 1600200 h 2442210"/>
                  <a:gd name="connsiteX414" fmla="*/ 15240 w 3425190"/>
                  <a:gd name="connsiteY414" fmla="*/ 1581150 h 2442210"/>
                  <a:gd name="connsiteX415" fmla="*/ 0 w 3425190"/>
                  <a:gd name="connsiteY415" fmla="*/ 1524000 h 244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</a:cxnLst>
                <a:rect l="l" t="t" r="r" b="b"/>
                <a:pathLst>
                  <a:path w="3425190" h="2442210">
                    <a:moveTo>
                      <a:pt x="0" y="1524000"/>
                    </a:moveTo>
                    <a:lnTo>
                      <a:pt x="0" y="1524000"/>
                    </a:lnTo>
                    <a:cubicBezTo>
                      <a:pt x="6350" y="1515110"/>
                      <a:pt x="13870" y="1506949"/>
                      <a:pt x="19050" y="1497330"/>
                    </a:cubicBezTo>
                    <a:cubicBezTo>
                      <a:pt x="22858" y="1490258"/>
                      <a:pt x="26670" y="1474470"/>
                      <a:pt x="26670" y="1474470"/>
                    </a:cubicBezTo>
                    <a:cubicBezTo>
                      <a:pt x="27940" y="1457960"/>
                      <a:pt x="27897" y="1441296"/>
                      <a:pt x="30480" y="1424940"/>
                    </a:cubicBezTo>
                    <a:cubicBezTo>
                      <a:pt x="38253" y="1375709"/>
                      <a:pt x="36772" y="1428925"/>
                      <a:pt x="53340" y="1379220"/>
                    </a:cubicBezTo>
                    <a:cubicBezTo>
                      <a:pt x="54610" y="1375410"/>
                      <a:pt x="55354" y="1371382"/>
                      <a:pt x="57150" y="1367790"/>
                    </a:cubicBezTo>
                    <a:cubicBezTo>
                      <a:pt x="75263" y="1331564"/>
                      <a:pt x="52731" y="1392477"/>
                      <a:pt x="72390" y="1333500"/>
                    </a:cubicBezTo>
                    <a:lnTo>
                      <a:pt x="76200" y="1322070"/>
                    </a:lnTo>
                    <a:cubicBezTo>
                      <a:pt x="85534" y="1256729"/>
                      <a:pt x="74954" y="1319436"/>
                      <a:pt x="83820" y="1283970"/>
                    </a:cubicBezTo>
                    <a:cubicBezTo>
                      <a:pt x="85391" y="1277688"/>
                      <a:pt x="85926" y="1271168"/>
                      <a:pt x="87630" y="1264920"/>
                    </a:cubicBezTo>
                    <a:cubicBezTo>
                      <a:pt x="89743" y="1257171"/>
                      <a:pt x="93675" y="1249936"/>
                      <a:pt x="95250" y="1242060"/>
                    </a:cubicBezTo>
                    <a:cubicBezTo>
                      <a:pt x="100635" y="1215134"/>
                      <a:pt x="97012" y="1229153"/>
                      <a:pt x="106680" y="1200150"/>
                    </a:cubicBezTo>
                    <a:cubicBezTo>
                      <a:pt x="107950" y="1196340"/>
                      <a:pt x="107148" y="1190948"/>
                      <a:pt x="110490" y="1188720"/>
                    </a:cubicBezTo>
                    <a:lnTo>
                      <a:pt x="121920" y="1181100"/>
                    </a:lnTo>
                    <a:cubicBezTo>
                      <a:pt x="124460" y="1177290"/>
                      <a:pt x="125964" y="1172531"/>
                      <a:pt x="129540" y="1169670"/>
                    </a:cubicBezTo>
                    <a:cubicBezTo>
                      <a:pt x="148703" y="1154340"/>
                      <a:pt x="140921" y="1188868"/>
                      <a:pt x="156210" y="1143000"/>
                    </a:cubicBezTo>
                    <a:lnTo>
                      <a:pt x="171450" y="1097280"/>
                    </a:lnTo>
                    <a:lnTo>
                      <a:pt x="175260" y="1085850"/>
                    </a:lnTo>
                    <a:cubicBezTo>
                      <a:pt x="176530" y="1082040"/>
                      <a:pt x="178096" y="1078316"/>
                      <a:pt x="179070" y="1074420"/>
                    </a:cubicBezTo>
                    <a:cubicBezTo>
                      <a:pt x="181200" y="1065901"/>
                      <a:pt x="186790" y="1041886"/>
                      <a:pt x="190500" y="1036320"/>
                    </a:cubicBezTo>
                    <a:cubicBezTo>
                      <a:pt x="193040" y="1032510"/>
                      <a:pt x="196260" y="1029074"/>
                      <a:pt x="198120" y="1024890"/>
                    </a:cubicBezTo>
                    <a:cubicBezTo>
                      <a:pt x="201382" y="1017550"/>
                      <a:pt x="203200" y="1009650"/>
                      <a:pt x="205740" y="1002030"/>
                    </a:cubicBezTo>
                    <a:lnTo>
                      <a:pt x="213360" y="979170"/>
                    </a:lnTo>
                    <a:cubicBezTo>
                      <a:pt x="214630" y="975360"/>
                      <a:pt x="214760" y="970953"/>
                      <a:pt x="217170" y="967740"/>
                    </a:cubicBezTo>
                    <a:cubicBezTo>
                      <a:pt x="218705" y="965693"/>
                      <a:pt x="234194" y="945628"/>
                      <a:pt x="236220" y="941070"/>
                    </a:cubicBezTo>
                    <a:cubicBezTo>
                      <a:pt x="239482" y="933730"/>
                      <a:pt x="238160" y="923890"/>
                      <a:pt x="243840" y="918210"/>
                    </a:cubicBezTo>
                    <a:cubicBezTo>
                      <a:pt x="247650" y="914400"/>
                      <a:pt x="251017" y="910088"/>
                      <a:pt x="255270" y="906780"/>
                    </a:cubicBezTo>
                    <a:cubicBezTo>
                      <a:pt x="262499" y="901157"/>
                      <a:pt x="278130" y="891540"/>
                      <a:pt x="278130" y="891540"/>
                    </a:cubicBezTo>
                    <a:lnTo>
                      <a:pt x="293370" y="868680"/>
                    </a:lnTo>
                    <a:cubicBezTo>
                      <a:pt x="295910" y="864870"/>
                      <a:pt x="299542" y="861594"/>
                      <a:pt x="300990" y="857250"/>
                    </a:cubicBezTo>
                    <a:lnTo>
                      <a:pt x="308610" y="834390"/>
                    </a:lnTo>
                    <a:cubicBezTo>
                      <a:pt x="309880" y="830580"/>
                      <a:pt x="310192" y="826302"/>
                      <a:pt x="312420" y="822960"/>
                    </a:cubicBezTo>
                    <a:cubicBezTo>
                      <a:pt x="317500" y="815340"/>
                      <a:pt x="321184" y="806576"/>
                      <a:pt x="327660" y="800100"/>
                    </a:cubicBezTo>
                    <a:cubicBezTo>
                      <a:pt x="331470" y="796290"/>
                      <a:pt x="335782" y="792923"/>
                      <a:pt x="339090" y="788670"/>
                    </a:cubicBezTo>
                    <a:cubicBezTo>
                      <a:pt x="363025" y="757897"/>
                      <a:pt x="343633" y="772942"/>
                      <a:pt x="365760" y="758190"/>
                    </a:cubicBezTo>
                    <a:cubicBezTo>
                      <a:pt x="373047" y="736330"/>
                      <a:pt x="364352" y="756735"/>
                      <a:pt x="381000" y="735330"/>
                    </a:cubicBezTo>
                    <a:cubicBezTo>
                      <a:pt x="412900" y="694315"/>
                      <a:pt x="381721" y="726989"/>
                      <a:pt x="407670" y="701040"/>
                    </a:cubicBezTo>
                    <a:cubicBezTo>
                      <a:pt x="414655" y="680084"/>
                      <a:pt x="407283" y="698860"/>
                      <a:pt x="419100" y="678180"/>
                    </a:cubicBezTo>
                    <a:cubicBezTo>
                      <a:pt x="421918" y="673249"/>
                      <a:pt x="424483" y="668160"/>
                      <a:pt x="426720" y="662940"/>
                    </a:cubicBezTo>
                    <a:cubicBezTo>
                      <a:pt x="428302" y="659249"/>
                      <a:pt x="428302" y="654852"/>
                      <a:pt x="430530" y="651510"/>
                    </a:cubicBezTo>
                    <a:cubicBezTo>
                      <a:pt x="433519" y="647027"/>
                      <a:pt x="438150" y="643890"/>
                      <a:pt x="441960" y="640080"/>
                    </a:cubicBezTo>
                    <a:cubicBezTo>
                      <a:pt x="448666" y="619962"/>
                      <a:pt x="443542" y="631992"/>
                      <a:pt x="461010" y="605790"/>
                    </a:cubicBezTo>
                    <a:cubicBezTo>
                      <a:pt x="463550" y="601980"/>
                      <a:pt x="467182" y="598704"/>
                      <a:pt x="468630" y="594360"/>
                    </a:cubicBezTo>
                    <a:cubicBezTo>
                      <a:pt x="479166" y="562752"/>
                      <a:pt x="461478" y="612473"/>
                      <a:pt x="487680" y="560070"/>
                    </a:cubicBezTo>
                    <a:cubicBezTo>
                      <a:pt x="499396" y="536639"/>
                      <a:pt x="492150" y="549556"/>
                      <a:pt x="510540" y="521970"/>
                    </a:cubicBezTo>
                    <a:cubicBezTo>
                      <a:pt x="513080" y="518160"/>
                      <a:pt x="516712" y="514884"/>
                      <a:pt x="518160" y="510540"/>
                    </a:cubicBezTo>
                    <a:cubicBezTo>
                      <a:pt x="519430" y="506730"/>
                      <a:pt x="519461" y="502246"/>
                      <a:pt x="521970" y="499110"/>
                    </a:cubicBezTo>
                    <a:cubicBezTo>
                      <a:pt x="524831" y="495534"/>
                      <a:pt x="529590" y="494030"/>
                      <a:pt x="533400" y="491490"/>
                    </a:cubicBezTo>
                    <a:lnTo>
                      <a:pt x="548640" y="468630"/>
                    </a:lnTo>
                    <a:cubicBezTo>
                      <a:pt x="551180" y="464820"/>
                      <a:pt x="552450" y="459740"/>
                      <a:pt x="556260" y="457200"/>
                    </a:cubicBezTo>
                    <a:lnTo>
                      <a:pt x="567690" y="449580"/>
                    </a:lnTo>
                    <a:cubicBezTo>
                      <a:pt x="570230" y="445770"/>
                      <a:pt x="572072" y="441388"/>
                      <a:pt x="575310" y="438150"/>
                    </a:cubicBezTo>
                    <a:cubicBezTo>
                      <a:pt x="578548" y="434912"/>
                      <a:pt x="583725" y="433976"/>
                      <a:pt x="586740" y="430530"/>
                    </a:cubicBezTo>
                    <a:cubicBezTo>
                      <a:pt x="617855" y="394970"/>
                      <a:pt x="587693" y="417195"/>
                      <a:pt x="613410" y="400050"/>
                    </a:cubicBezTo>
                    <a:cubicBezTo>
                      <a:pt x="615950" y="396240"/>
                      <a:pt x="617584" y="391635"/>
                      <a:pt x="621030" y="388620"/>
                    </a:cubicBezTo>
                    <a:cubicBezTo>
                      <a:pt x="627922" y="382589"/>
                      <a:pt x="643890" y="373380"/>
                      <a:pt x="643890" y="373380"/>
                    </a:cubicBezTo>
                    <a:cubicBezTo>
                      <a:pt x="646430" y="369570"/>
                      <a:pt x="648064" y="364965"/>
                      <a:pt x="651510" y="361950"/>
                    </a:cubicBezTo>
                    <a:cubicBezTo>
                      <a:pt x="658402" y="355919"/>
                      <a:pt x="666750" y="351790"/>
                      <a:pt x="674370" y="346710"/>
                    </a:cubicBezTo>
                    <a:lnTo>
                      <a:pt x="697230" y="331470"/>
                    </a:lnTo>
                    <a:cubicBezTo>
                      <a:pt x="701040" y="328930"/>
                      <a:pt x="705422" y="327088"/>
                      <a:pt x="708660" y="323850"/>
                    </a:cubicBezTo>
                    <a:cubicBezTo>
                      <a:pt x="717086" y="315424"/>
                      <a:pt x="720911" y="310104"/>
                      <a:pt x="731520" y="304800"/>
                    </a:cubicBezTo>
                    <a:cubicBezTo>
                      <a:pt x="735112" y="303004"/>
                      <a:pt x="739140" y="302260"/>
                      <a:pt x="742950" y="300990"/>
                    </a:cubicBezTo>
                    <a:cubicBezTo>
                      <a:pt x="760856" y="283084"/>
                      <a:pt x="749897" y="292549"/>
                      <a:pt x="777240" y="274320"/>
                    </a:cubicBezTo>
                    <a:lnTo>
                      <a:pt x="788670" y="266700"/>
                    </a:lnTo>
                    <a:cubicBezTo>
                      <a:pt x="792480" y="264160"/>
                      <a:pt x="795756" y="260528"/>
                      <a:pt x="800100" y="259080"/>
                    </a:cubicBezTo>
                    <a:cubicBezTo>
                      <a:pt x="826905" y="250145"/>
                      <a:pt x="793814" y="261774"/>
                      <a:pt x="826770" y="247650"/>
                    </a:cubicBezTo>
                    <a:cubicBezTo>
                      <a:pt x="830461" y="246068"/>
                      <a:pt x="834689" y="245790"/>
                      <a:pt x="838200" y="243840"/>
                    </a:cubicBezTo>
                    <a:cubicBezTo>
                      <a:pt x="846206" y="239392"/>
                      <a:pt x="853440" y="233680"/>
                      <a:pt x="861060" y="228600"/>
                    </a:cubicBezTo>
                    <a:cubicBezTo>
                      <a:pt x="864870" y="226060"/>
                      <a:pt x="868146" y="222428"/>
                      <a:pt x="872490" y="220980"/>
                    </a:cubicBezTo>
                    <a:lnTo>
                      <a:pt x="883920" y="217170"/>
                    </a:lnTo>
                    <a:cubicBezTo>
                      <a:pt x="887730" y="213360"/>
                      <a:pt x="891211" y="209189"/>
                      <a:pt x="895350" y="205740"/>
                    </a:cubicBezTo>
                    <a:cubicBezTo>
                      <a:pt x="905476" y="197301"/>
                      <a:pt x="910163" y="197275"/>
                      <a:pt x="922020" y="190500"/>
                    </a:cubicBezTo>
                    <a:cubicBezTo>
                      <a:pt x="925996" y="188228"/>
                      <a:pt x="929354" y="184928"/>
                      <a:pt x="933450" y="182880"/>
                    </a:cubicBezTo>
                    <a:cubicBezTo>
                      <a:pt x="937042" y="181084"/>
                      <a:pt x="941288" y="180866"/>
                      <a:pt x="944880" y="179070"/>
                    </a:cubicBezTo>
                    <a:cubicBezTo>
                      <a:pt x="951504" y="175758"/>
                      <a:pt x="957188" y="170704"/>
                      <a:pt x="963930" y="167640"/>
                    </a:cubicBezTo>
                    <a:cubicBezTo>
                      <a:pt x="971242" y="164316"/>
                      <a:pt x="986790" y="160020"/>
                      <a:pt x="986790" y="160020"/>
                    </a:cubicBezTo>
                    <a:cubicBezTo>
                      <a:pt x="989330" y="156210"/>
                      <a:pt x="990314" y="150638"/>
                      <a:pt x="994410" y="148590"/>
                    </a:cubicBezTo>
                    <a:cubicBezTo>
                      <a:pt x="1003777" y="143906"/>
                      <a:pt x="1024890" y="140970"/>
                      <a:pt x="1024890" y="140970"/>
                    </a:cubicBezTo>
                    <a:cubicBezTo>
                      <a:pt x="1046604" y="119256"/>
                      <a:pt x="1024697" y="137243"/>
                      <a:pt x="1051560" y="125730"/>
                    </a:cubicBezTo>
                    <a:cubicBezTo>
                      <a:pt x="1055769" y="123926"/>
                      <a:pt x="1058781" y="119914"/>
                      <a:pt x="1062990" y="118110"/>
                    </a:cubicBezTo>
                    <a:cubicBezTo>
                      <a:pt x="1067803" y="116047"/>
                      <a:pt x="1073195" y="115739"/>
                      <a:pt x="1078230" y="114300"/>
                    </a:cubicBezTo>
                    <a:cubicBezTo>
                      <a:pt x="1116491" y="103368"/>
                      <a:pt x="1057257" y="118591"/>
                      <a:pt x="1104900" y="106680"/>
                    </a:cubicBezTo>
                    <a:cubicBezTo>
                      <a:pt x="1108710" y="104140"/>
                      <a:pt x="1112146" y="100920"/>
                      <a:pt x="1116330" y="99060"/>
                    </a:cubicBezTo>
                    <a:cubicBezTo>
                      <a:pt x="1123670" y="95798"/>
                      <a:pt x="1132507" y="95895"/>
                      <a:pt x="1139190" y="91440"/>
                    </a:cubicBezTo>
                    <a:cubicBezTo>
                      <a:pt x="1161156" y="76796"/>
                      <a:pt x="1139966" y="89474"/>
                      <a:pt x="1162050" y="80010"/>
                    </a:cubicBezTo>
                    <a:cubicBezTo>
                      <a:pt x="1167270" y="77773"/>
                      <a:pt x="1172017" y="74499"/>
                      <a:pt x="1177290" y="72390"/>
                    </a:cubicBezTo>
                    <a:cubicBezTo>
                      <a:pt x="1184748" y="69407"/>
                      <a:pt x="1192530" y="67310"/>
                      <a:pt x="1200150" y="64770"/>
                    </a:cubicBezTo>
                    <a:lnTo>
                      <a:pt x="1211580" y="60960"/>
                    </a:lnTo>
                    <a:cubicBezTo>
                      <a:pt x="1215390" y="59690"/>
                      <a:pt x="1219114" y="58124"/>
                      <a:pt x="1223010" y="57150"/>
                    </a:cubicBezTo>
                    <a:cubicBezTo>
                      <a:pt x="1228090" y="55880"/>
                      <a:pt x="1233215" y="54779"/>
                      <a:pt x="1238250" y="53340"/>
                    </a:cubicBezTo>
                    <a:cubicBezTo>
                      <a:pt x="1287933" y="39145"/>
                      <a:pt x="1207677" y="61948"/>
                      <a:pt x="1261110" y="41910"/>
                    </a:cubicBezTo>
                    <a:cubicBezTo>
                      <a:pt x="1267173" y="39636"/>
                      <a:pt x="1273878" y="39671"/>
                      <a:pt x="1280160" y="38100"/>
                    </a:cubicBezTo>
                    <a:cubicBezTo>
                      <a:pt x="1284056" y="37126"/>
                      <a:pt x="1287728" y="35393"/>
                      <a:pt x="1291590" y="34290"/>
                    </a:cubicBezTo>
                    <a:cubicBezTo>
                      <a:pt x="1304058" y="30728"/>
                      <a:pt x="1339628" y="23125"/>
                      <a:pt x="1344930" y="22860"/>
                    </a:cubicBezTo>
                    <a:lnTo>
                      <a:pt x="1421130" y="19050"/>
                    </a:lnTo>
                    <a:cubicBezTo>
                      <a:pt x="1435852" y="14143"/>
                      <a:pt x="1433220" y="14495"/>
                      <a:pt x="1451610" y="11430"/>
                    </a:cubicBezTo>
                    <a:cubicBezTo>
                      <a:pt x="1460468" y="9954"/>
                      <a:pt x="1469474" y="9381"/>
                      <a:pt x="1478280" y="7620"/>
                    </a:cubicBezTo>
                    <a:cubicBezTo>
                      <a:pt x="1488549" y="5566"/>
                      <a:pt x="1508760" y="0"/>
                      <a:pt x="1508760" y="0"/>
                    </a:cubicBezTo>
                    <a:cubicBezTo>
                      <a:pt x="1569720" y="1270"/>
                      <a:pt x="1630723" y="1199"/>
                      <a:pt x="1691640" y="3810"/>
                    </a:cubicBezTo>
                    <a:cubicBezTo>
                      <a:pt x="1751984" y="6396"/>
                      <a:pt x="1759911" y="10126"/>
                      <a:pt x="1805940" y="15240"/>
                    </a:cubicBezTo>
                    <a:cubicBezTo>
                      <a:pt x="1818625" y="16649"/>
                      <a:pt x="1831364" y="17559"/>
                      <a:pt x="1844040" y="19050"/>
                    </a:cubicBezTo>
                    <a:cubicBezTo>
                      <a:pt x="1852959" y="20099"/>
                      <a:pt x="1861764" y="22082"/>
                      <a:pt x="1870710" y="22860"/>
                    </a:cubicBezTo>
                    <a:cubicBezTo>
                      <a:pt x="1890993" y="24624"/>
                      <a:pt x="1911350" y="25400"/>
                      <a:pt x="1931670" y="26670"/>
                    </a:cubicBezTo>
                    <a:cubicBezTo>
                      <a:pt x="1939290" y="27940"/>
                      <a:pt x="1946989" y="28804"/>
                      <a:pt x="1954530" y="30480"/>
                    </a:cubicBezTo>
                    <a:cubicBezTo>
                      <a:pt x="1958450" y="31351"/>
                      <a:pt x="1962009" y="33572"/>
                      <a:pt x="1965960" y="34290"/>
                    </a:cubicBezTo>
                    <a:cubicBezTo>
                      <a:pt x="1976034" y="36122"/>
                      <a:pt x="1986340" y="36417"/>
                      <a:pt x="1996440" y="38100"/>
                    </a:cubicBezTo>
                    <a:cubicBezTo>
                      <a:pt x="2001605" y="38961"/>
                      <a:pt x="2006528" y="40973"/>
                      <a:pt x="2011680" y="41910"/>
                    </a:cubicBezTo>
                    <a:cubicBezTo>
                      <a:pt x="2020515" y="43516"/>
                      <a:pt x="2029460" y="44450"/>
                      <a:pt x="2038350" y="45720"/>
                    </a:cubicBezTo>
                    <a:cubicBezTo>
                      <a:pt x="2059715" y="52842"/>
                      <a:pt x="2045884" y="48556"/>
                      <a:pt x="2080260" y="57150"/>
                    </a:cubicBezTo>
                    <a:cubicBezTo>
                      <a:pt x="2093960" y="60575"/>
                      <a:pt x="2100039" y="62352"/>
                      <a:pt x="2114550" y="64770"/>
                    </a:cubicBezTo>
                    <a:cubicBezTo>
                      <a:pt x="2123408" y="66246"/>
                      <a:pt x="2132362" y="67104"/>
                      <a:pt x="2141220" y="68580"/>
                    </a:cubicBezTo>
                    <a:cubicBezTo>
                      <a:pt x="2147608" y="69645"/>
                      <a:pt x="2153988" y="70819"/>
                      <a:pt x="2160270" y="72390"/>
                    </a:cubicBezTo>
                    <a:cubicBezTo>
                      <a:pt x="2164166" y="73364"/>
                      <a:pt x="2167749" y="75482"/>
                      <a:pt x="2171700" y="76200"/>
                    </a:cubicBezTo>
                    <a:cubicBezTo>
                      <a:pt x="2181774" y="78032"/>
                      <a:pt x="2192020" y="78740"/>
                      <a:pt x="2202180" y="80010"/>
                    </a:cubicBezTo>
                    <a:cubicBezTo>
                      <a:pt x="2205990" y="82550"/>
                      <a:pt x="2209401" y="85826"/>
                      <a:pt x="2213610" y="87630"/>
                    </a:cubicBezTo>
                    <a:cubicBezTo>
                      <a:pt x="2232414" y="95689"/>
                      <a:pt x="2230368" y="86255"/>
                      <a:pt x="2251710" y="99060"/>
                    </a:cubicBezTo>
                    <a:cubicBezTo>
                      <a:pt x="2258060" y="102870"/>
                      <a:pt x="2264240" y="106979"/>
                      <a:pt x="2270760" y="110490"/>
                    </a:cubicBezTo>
                    <a:cubicBezTo>
                      <a:pt x="2280761" y="115875"/>
                      <a:pt x="2291789" y="119429"/>
                      <a:pt x="2301240" y="125730"/>
                    </a:cubicBezTo>
                    <a:cubicBezTo>
                      <a:pt x="2317027" y="136255"/>
                      <a:pt x="2308228" y="132239"/>
                      <a:pt x="2327910" y="137160"/>
                    </a:cubicBezTo>
                    <a:cubicBezTo>
                      <a:pt x="2355757" y="155725"/>
                      <a:pt x="2320743" y="133064"/>
                      <a:pt x="2354580" y="152400"/>
                    </a:cubicBezTo>
                    <a:cubicBezTo>
                      <a:pt x="2367439" y="159748"/>
                      <a:pt x="2379980" y="167640"/>
                      <a:pt x="2392680" y="175260"/>
                    </a:cubicBezTo>
                    <a:cubicBezTo>
                      <a:pt x="2399030" y="179070"/>
                      <a:pt x="2405806" y="182247"/>
                      <a:pt x="2411730" y="186690"/>
                    </a:cubicBezTo>
                    <a:cubicBezTo>
                      <a:pt x="2416810" y="190500"/>
                      <a:pt x="2421686" y="194598"/>
                      <a:pt x="2426970" y="198120"/>
                    </a:cubicBezTo>
                    <a:cubicBezTo>
                      <a:pt x="2441322" y="207688"/>
                      <a:pt x="2446735" y="209907"/>
                      <a:pt x="2461260" y="217170"/>
                    </a:cubicBezTo>
                    <a:cubicBezTo>
                      <a:pt x="2463800" y="220980"/>
                      <a:pt x="2465304" y="225739"/>
                      <a:pt x="2468880" y="228600"/>
                    </a:cubicBezTo>
                    <a:cubicBezTo>
                      <a:pt x="2472016" y="231109"/>
                      <a:pt x="2476784" y="230487"/>
                      <a:pt x="2480310" y="232410"/>
                    </a:cubicBezTo>
                    <a:cubicBezTo>
                      <a:pt x="2490828" y="238147"/>
                      <a:pt x="2501205" y="244271"/>
                      <a:pt x="2510790" y="251460"/>
                    </a:cubicBezTo>
                    <a:cubicBezTo>
                      <a:pt x="2515870" y="255270"/>
                      <a:pt x="2520828" y="259249"/>
                      <a:pt x="2526030" y="262890"/>
                    </a:cubicBezTo>
                    <a:cubicBezTo>
                      <a:pt x="2533533" y="268142"/>
                      <a:pt x="2542414" y="271654"/>
                      <a:pt x="2548890" y="278130"/>
                    </a:cubicBezTo>
                    <a:cubicBezTo>
                      <a:pt x="2563160" y="292400"/>
                      <a:pt x="2555208" y="287856"/>
                      <a:pt x="2571750" y="293370"/>
                    </a:cubicBezTo>
                    <a:cubicBezTo>
                      <a:pt x="2576830" y="297180"/>
                      <a:pt x="2581788" y="301159"/>
                      <a:pt x="2586990" y="304800"/>
                    </a:cubicBezTo>
                    <a:cubicBezTo>
                      <a:pt x="2594493" y="310052"/>
                      <a:pt x="2603374" y="313564"/>
                      <a:pt x="2609850" y="320040"/>
                    </a:cubicBezTo>
                    <a:cubicBezTo>
                      <a:pt x="2617470" y="327660"/>
                      <a:pt x="2623744" y="336922"/>
                      <a:pt x="2632710" y="342900"/>
                    </a:cubicBezTo>
                    <a:cubicBezTo>
                      <a:pt x="2636520" y="345440"/>
                      <a:pt x="2640718" y="347478"/>
                      <a:pt x="2644140" y="350520"/>
                    </a:cubicBezTo>
                    <a:cubicBezTo>
                      <a:pt x="2683287" y="385317"/>
                      <a:pt x="2652489" y="363706"/>
                      <a:pt x="2678430" y="381000"/>
                    </a:cubicBezTo>
                    <a:cubicBezTo>
                      <a:pt x="2699314" y="422768"/>
                      <a:pt x="2671737" y="371629"/>
                      <a:pt x="2697480" y="407670"/>
                    </a:cubicBezTo>
                    <a:cubicBezTo>
                      <a:pt x="2700781" y="412292"/>
                      <a:pt x="2701799" y="418288"/>
                      <a:pt x="2705100" y="422910"/>
                    </a:cubicBezTo>
                    <a:cubicBezTo>
                      <a:pt x="2708232" y="427295"/>
                      <a:pt x="2713118" y="430170"/>
                      <a:pt x="2716530" y="434340"/>
                    </a:cubicBezTo>
                    <a:cubicBezTo>
                      <a:pt x="2724572" y="444169"/>
                      <a:pt x="2731770" y="454660"/>
                      <a:pt x="2739390" y="464820"/>
                    </a:cubicBezTo>
                    <a:lnTo>
                      <a:pt x="2739390" y="464820"/>
                    </a:lnTo>
                    <a:cubicBezTo>
                      <a:pt x="2741930" y="468630"/>
                      <a:pt x="2744738" y="472274"/>
                      <a:pt x="2747010" y="476250"/>
                    </a:cubicBezTo>
                    <a:cubicBezTo>
                      <a:pt x="2749828" y="481181"/>
                      <a:pt x="2751329" y="486868"/>
                      <a:pt x="2754630" y="491490"/>
                    </a:cubicBezTo>
                    <a:cubicBezTo>
                      <a:pt x="2775784" y="521105"/>
                      <a:pt x="2777815" y="522295"/>
                      <a:pt x="2796540" y="541020"/>
                    </a:cubicBezTo>
                    <a:cubicBezTo>
                      <a:pt x="2806117" y="569750"/>
                      <a:pt x="2792085" y="535451"/>
                      <a:pt x="2811780" y="560070"/>
                    </a:cubicBezTo>
                    <a:cubicBezTo>
                      <a:pt x="2832812" y="586360"/>
                      <a:pt x="2794263" y="557282"/>
                      <a:pt x="2827020" y="579120"/>
                    </a:cubicBezTo>
                    <a:cubicBezTo>
                      <a:pt x="2851794" y="616280"/>
                      <a:pt x="2812989" y="558532"/>
                      <a:pt x="2846070" y="605790"/>
                    </a:cubicBezTo>
                    <a:cubicBezTo>
                      <a:pt x="2851322" y="613293"/>
                      <a:pt x="2857214" y="620459"/>
                      <a:pt x="2861310" y="628650"/>
                    </a:cubicBezTo>
                    <a:cubicBezTo>
                      <a:pt x="2863850" y="633730"/>
                      <a:pt x="2865697" y="639220"/>
                      <a:pt x="2868930" y="643890"/>
                    </a:cubicBezTo>
                    <a:cubicBezTo>
                      <a:pt x="2877172" y="655796"/>
                      <a:pt x="2887568" y="666132"/>
                      <a:pt x="2895600" y="678180"/>
                    </a:cubicBezTo>
                    <a:lnTo>
                      <a:pt x="2910840" y="701040"/>
                    </a:lnTo>
                    <a:cubicBezTo>
                      <a:pt x="2913380" y="704850"/>
                      <a:pt x="2914650" y="709930"/>
                      <a:pt x="2918460" y="712470"/>
                    </a:cubicBezTo>
                    <a:lnTo>
                      <a:pt x="2929890" y="720090"/>
                    </a:lnTo>
                    <a:cubicBezTo>
                      <a:pt x="2948809" y="748469"/>
                      <a:pt x="2924494" y="713614"/>
                      <a:pt x="2948940" y="742950"/>
                    </a:cubicBezTo>
                    <a:cubicBezTo>
                      <a:pt x="2958354" y="754247"/>
                      <a:pt x="2956195" y="756311"/>
                      <a:pt x="2964180" y="769620"/>
                    </a:cubicBezTo>
                    <a:cubicBezTo>
                      <a:pt x="2968892" y="777473"/>
                      <a:pt x="2974340" y="784860"/>
                      <a:pt x="2979420" y="792480"/>
                    </a:cubicBezTo>
                    <a:cubicBezTo>
                      <a:pt x="2981960" y="796290"/>
                      <a:pt x="2984293" y="800247"/>
                      <a:pt x="2987040" y="803910"/>
                    </a:cubicBezTo>
                    <a:cubicBezTo>
                      <a:pt x="2990850" y="808990"/>
                      <a:pt x="2995105" y="813765"/>
                      <a:pt x="2998470" y="819150"/>
                    </a:cubicBezTo>
                    <a:cubicBezTo>
                      <a:pt x="3001480" y="823966"/>
                      <a:pt x="3003080" y="829574"/>
                      <a:pt x="3006090" y="834390"/>
                    </a:cubicBezTo>
                    <a:cubicBezTo>
                      <a:pt x="3010404" y="841293"/>
                      <a:pt x="3021110" y="853000"/>
                      <a:pt x="3025140" y="861060"/>
                    </a:cubicBezTo>
                    <a:cubicBezTo>
                      <a:pt x="3026936" y="864652"/>
                      <a:pt x="3026722" y="869148"/>
                      <a:pt x="3028950" y="872490"/>
                    </a:cubicBezTo>
                    <a:cubicBezTo>
                      <a:pt x="3031939" y="876973"/>
                      <a:pt x="3036931" y="879781"/>
                      <a:pt x="3040380" y="883920"/>
                    </a:cubicBezTo>
                    <a:cubicBezTo>
                      <a:pt x="3043311" y="887438"/>
                      <a:pt x="3045460" y="891540"/>
                      <a:pt x="3048000" y="895350"/>
                    </a:cubicBezTo>
                    <a:cubicBezTo>
                      <a:pt x="3049270" y="900430"/>
                      <a:pt x="3049212" y="906044"/>
                      <a:pt x="3051810" y="910590"/>
                    </a:cubicBezTo>
                    <a:cubicBezTo>
                      <a:pt x="3054483" y="915268"/>
                      <a:pt x="3059791" y="917881"/>
                      <a:pt x="3063240" y="922020"/>
                    </a:cubicBezTo>
                    <a:cubicBezTo>
                      <a:pt x="3066171" y="925538"/>
                      <a:pt x="3068812" y="929354"/>
                      <a:pt x="3070860" y="933450"/>
                    </a:cubicBezTo>
                    <a:cubicBezTo>
                      <a:pt x="3072656" y="937042"/>
                      <a:pt x="3072720" y="941369"/>
                      <a:pt x="3074670" y="944880"/>
                    </a:cubicBezTo>
                    <a:cubicBezTo>
                      <a:pt x="3079118" y="952886"/>
                      <a:pt x="3084830" y="960120"/>
                      <a:pt x="3089910" y="967740"/>
                    </a:cubicBezTo>
                    <a:cubicBezTo>
                      <a:pt x="3092450" y="971550"/>
                      <a:pt x="3096082" y="974826"/>
                      <a:pt x="3097530" y="979170"/>
                    </a:cubicBezTo>
                    <a:cubicBezTo>
                      <a:pt x="3098800" y="982980"/>
                      <a:pt x="3099709" y="986930"/>
                      <a:pt x="3101340" y="990600"/>
                    </a:cubicBezTo>
                    <a:cubicBezTo>
                      <a:pt x="3109764" y="1009554"/>
                      <a:pt x="3113878" y="1015307"/>
                      <a:pt x="3124200" y="1032510"/>
                    </a:cubicBezTo>
                    <a:cubicBezTo>
                      <a:pt x="3129414" y="1053368"/>
                      <a:pt x="3125870" y="1045475"/>
                      <a:pt x="3139440" y="1066800"/>
                    </a:cubicBezTo>
                    <a:cubicBezTo>
                      <a:pt x="3144357" y="1074526"/>
                      <a:pt x="3151784" y="1080972"/>
                      <a:pt x="3154680" y="1089660"/>
                    </a:cubicBezTo>
                    <a:cubicBezTo>
                      <a:pt x="3157327" y="1097601"/>
                      <a:pt x="3160879" y="1110053"/>
                      <a:pt x="3166110" y="1116330"/>
                    </a:cubicBezTo>
                    <a:cubicBezTo>
                      <a:pt x="3169041" y="1119848"/>
                      <a:pt x="3173730" y="1121410"/>
                      <a:pt x="3177540" y="1123950"/>
                    </a:cubicBezTo>
                    <a:cubicBezTo>
                      <a:pt x="3195498" y="1150887"/>
                      <a:pt x="3172961" y="1117539"/>
                      <a:pt x="3196590" y="1150620"/>
                    </a:cubicBezTo>
                    <a:cubicBezTo>
                      <a:pt x="3199252" y="1154346"/>
                      <a:pt x="3202162" y="1157954"/>
                      <a:pt x="3204210" y="1162050"/>
                    </a:cubicBezTo>
                    <a:cubicBezTo>
                      <a:pt x="3206006" y="1165642"/>
                      <a:pt x="3206070" y="1169969"/>
                      <a:pt x="3208020" y="1173480"/>
                    </a:cubicBezTo>
                    <a:cubicBezTo>
                      <a:pt x="3212468" y="1181486"/>
                      <a:pt x="3220364" y="1187652"/>
                      <a:pt x="3223260" y="1196340"/>
                    </a:cubicBezTo>
                    <a:cubicBezTo>
                      <a:pt x="3227813" y="1209999"/>
                      <a:pt x="3231065" y="1220808"/>
                      <a:pt x="3238500" y="1234440"/>
                    </a:cubicBezTo>
                    <a:cubicBezTo>
                      <a:pt x="3248855" y="1253424"/>
                      <a:pt x="3249164" y="1244338"/>
                      <a:pt x="3257550" y="1261110"/>
                    </a:cubicBezTo>
                    <a:cubicBezTo>
                      <a:pt x="3259346" y="1264702"/>
                      <a:pt x="3260090" y="1268730"/>
                      <a:pt x="3261360" y="1272540"/>
                    </a:cubicBezTo>
                    <a:cubicBezTo>
                      <a:pt x="3260090" y="1277620"/>
                      <a:pt x="3262768" y="1287345"/>
                      <a:pt x="3257550" y="1287780"/>
                    </a:cubicBezTo>
                    <a:cubicBezTo>
                      <a:pt x="3245241" y="1288806"/>
                      <a:pt x="3106742" y="1273140"/>
                      <a:pt x="3204210" y="1283970"/>
                    </a:cubicBezTo>
                    <a:cubicBezTo>
                      <a:pt x="3213420" y="1286273"/>
                      <a:pt x="3235684" y="1291425"/>
                      <a:pt x="3242310" y="1295400"/>
                    </a:cubicBezTo>
                    <a:cubicBezTo>
                      <a:pt x="3248660" y="1299210"/>
                      <a:pt x="3254887" y="1303234"/>
                      <a:pt x="3261360" y="1306830"/>
                    </a:cubicBezTo>
                    <a:cubicBezTo>
                      <a:pt x="3290363" y="1322943"/>
                      <a:pt x="3264080" y="1306103"/>
                      <a:pt x="3288030" y="1322070"/>
                    </a:cubicBezTo>
                    <a:cubicBezTo>
                      <a:pt x="3293110" y="1329690"/>
                      <a:pt x="3296794" y="1338454"/>
                      <a:pt x="3303270" y="1344930"/>
                    </a:cubicBezTo>
                    <a:cubicBezTo>
                      <a:pt x="3336663" y="1378323"/>
                      <a:pt x="3295798" y="1335964"/>
                      <a:pt x="3322320" y="1367790"/>
                    </a:cubicBezTo>
                    <a:cubicBezTo>
                      <a:pt x="3341628" y="1390959"/>
                      <a:pt x="3327270" y="1366260"/>
                      <a:pt x="3341370" y="1394460"/>
                    </a:cubicBezTo>
                    <a:cubicBezTo>
                      <a:pt x="3342640" y="1400810"/>
                      <a:pt x="3343476" y="1407262"/>
                      <a:pt x="3345180" y="1413510"/>
                    </a:cubicBezTo>
                    <a:cubicBezTo>
                      <a:pt x="3347293" y="1421259"/>
                      <a:pt x="3352800" y="1436370"/>
                      <a:pt x="3352800" y="1436370"/>
                    </a:cubicBezTo>
                    <a:cubicBezTo>
                      <a:pt x="3354070" y="1445260"/>
                      <a:pt x="3354849" y="1454234"/>
                      <a:pt x="3356610" y="1463040"/>
                    </a:cubicBezTo>
                    <a:cubicBezTo>
                      <a:pt x="3357398" y="1466978"/>
                      <a:pt x="3359632" y="1470532"/>
                      <a:pt x="3360420" y="1474470"/>
                    </a:cubicBezTo>
                    <a:cubicBezTo>
                      <a:pt x="3374072" y="1542728"/>
                      <a:pt x="3356745" y="1471201"/>
                      <a:pt x="3368040" y="1516380"/>
                    </a:cubicBezTo>
                    <a:cubicBezTo>
                      <a:pt x="3369310" y="1532890"/>
                      <a:pt x="3369915" y="1549465"/>
                      <a:pt x="3371850" y="1565910"/>
                    </a:cubicBezTo>
                    <a:cubicBezTo>
                      <a:pt x="3373163" y="1577070"/>
                      <a:pt x="3376666" y="1582300"/>
                      <a:pt x="3379470" y="1592580"/>
                    </a:cubicBezTo>
                    <a:cubicBezTo>
                      <a:pt x="3382226" y="1602684"/>
                      <a:pt x="3383778" y="1613125"/>
                      <a:pt x="3387090" y="1623060"/>
                    </a:cubicBezTo>
                    <a:lnTo>
                      <a:pt x="3398520" y="1657350"/>
                    </a:lnTo>
                    <a:cubicBezTo>
                      <a:pt x="3399790" y="1661160"/>
                      <a:pt x="3401356" y="1664884"/>
                      <a:pt x="3402330" y="1668780"/>
                    </a:cubicBezTo>
                    <a:cubicBezTo>
                      <a:pt x="3407114" y="1687916"/>
                      <a:pt x="3404484" y="1679052"/>
                      <a:pt x="3409950" y="1695450"/>
                    </a:cubicBezTo>
                    <a:cubicBezTo>
                      <a:pt x="3411220" y="1706880"/>
                      <a:pt x="3411869" y="1718396"/>
                      <a:pt x="3413760" y="1729740"/>
                    </a:cubicBezTo>
                    <a:cubicBezTo>
                      <a:pt x="3414420" y="1733701"/>
                      <a:pt x="3416467" y="1737308"/>
                      <a:pt x="3417570" y="1741170"/>
                    </a:cubicBezTo>
                    <a:cubicBezTo>
                      <a:pt x="3419009" y="1746205"/>
                      <a:pt x="3420519" y="1751245"/>
                      <a:pt x="3421380" y="1756410"/>
                    </a:cubicBezTo>
                    <a:cubicBezTo>
                      <a:pt x="3423063" y="1766510"/>
                      <a:pt x="3423920" y="1776730"/>
                      <a:pt x="3425190" y="1786890"/>
                    </a:cubicBezTo>
                    <a:cubicBezTo>
                      <a:pt x="3423920" y="1807210"/>
                      <a:pt x="3423310" y="1827582"/>
                      <a:pt x="3421380" y="1847850"/>
                    </a:cubicBezTo>
                    <a:cubicBezTo>
                      <a:pt x="3420766" y="1854297"/>
                      <a:pt x="3419844" y="1860837"/>
                      <a:pt x="3417570" y="1866900"/>
                    </a:cubicBezTo>
                    <a:cubicBezTo>
                      <a:pt x="3415962" y="1871187"/>
                      <a:pt x="3412222" y="1874354"/>
                      <a:pt x="3409950" y="1878330"/>
                    </a:cubicBezTo>
                    <a:cubicBezTo>
                      <a:pt x="3407132" y="1883261"/>
                      <a:pt x="3405340" y="1888754"/>
                      <a:pt x="3402330" y="1893570"/>
                    </a:cubicBezTo>
                    <a:cubicBezTo>
                      <a:pt x="3389474" y="1914139"/>
                      <a:pt x="3393857" y="1903455"/>
                      <a:pt x="3379470" y="1920240"/>
                    </a:cubicBezTo>
                    <a:cubicBezTo>
                      <a:pt x="3367017" y="1934768"/>
                      <a:pt x="3358810" y="1952330"/>
                      <a:pt x="3345180" y="1965960"/>
                    </a:cubicBezTo>
                    <a:cubicBezTo>
                      <a:pt x="3341942" y="1969198"/>
                      <a:pt x="3337560" y="1971040"/>
                      <a:pt x="3333750" y="1973580"/>
                    </a:cubicBezTo>
                    <a:cubicBezTo>
                      <a:pt x="3323590" y="2004060"/>
                      <a:pt x="3338830" y="1968500"/>
                      <a:pt x="3318510" y="1988820"/>
                    </a:cubicBezTo>
                    <a:cubicBezTo>
                      <a:pt x="3312034" y="1995296"/>
                      <a:pt x="3308350" y="2004060"/>
                      <a:pt x="3303270" y="2011680"/>
                    </a:cubicBezTo>
                    <a:cubicBezTo>
                      <a:pt x="3300730" y="2015490"/>
                      <a:pt x="3299460" y="2020570"/>
                      <a:pt x="3295650" y="2023110"/>
                    </a:cubicBezTo>
                    <a:lnTo>
                      <a:pt x="3284220" y="2030730"/>
                    </a:lnTo>
                    <a:cubicBezTo>
                      <a:pt x="3282950" y="2034540"/>
                      <a:pt x="3282919" y="2039024"/>
                      <a:pt x="3280410" y="2042160"/>
                    </a:cubicBezTo>
                    <a:cubicBezTo>
                      <a:pt x="3277549" y="2045736"/>
                      <a:pt x="3272498" y="2046849"/>
                      <a:pt x="3268980" y="2049780"/>
                    </a:cubicBezTo>
                    <a:cubicBezTo>
                      <a:pt x="3264841" y="2053229"/>
                      <a:pt x="3261689" y="2057761"/>
                      <a:pt x="3257550" y="2061210"/>
                    </a:cubicBezTo>
                    <a:cubicBezTo>
                      <a:pt x="3254032" y="2064141"/>
                      <a:pt x="3249638" y="2065899"/>
                      <a:pt x="3246120" y="2068830"/>
                    </a:cubicBezTo>
                    <a:cubicBezTo>
                      <a:pt x="3227094" y="2084685"/>
                      <a:pt x="3243347" y="2077374"/>
                      <a:pt x="3223260" y="2084070"/>
                    </a:cubicBezTo>
                    <a:cubicBezTo>
                      <a:pt x="3208584" y="2106083"/>
                      <a:pt x="3223966" y="2086187"/>
                      <a:pt x="3204210" y="2103120"/>
                    </a:cubicBezTo>
                    <a:cubicBezTo>
                      <a:pt x="3198755" y="2107795"/>
                      <a:pt x="3194580" y="2113872"/>
                      <a:pt x="3188970" y="2118360"/>
                    </a:cubicBezTo>
                    <a:cubicBezTo>
                      <a:pt x="3181819" y="2124081"/>
                      <a:pt x="3166110" y="2133600"/>
                      <a:pt x="3166110" y="2133600"/>
                    </a:cubicBezTo>
                    <a:cubicBezTo>
                      <a:pt x="3151928" y="2154872"/>
                      <a:pt x="3165263" y="2138045"/>
                      <a:pt x="3135630" y="2160270"/>
                    </a:cubicBezTo>
                    <a:cubicBezTo>
                      <a:pt x="3132178" y="2162859"/>
                      <a:pt x="3114531" y="2176534"/>
                      <a:pt x="3108960" y="2179320"/>
                    </a:cubicBezTo>
                    <a:cubicBezTo>
                      <a:pt x="3105368" y="2181116"/>
                      <a:pt x="3101340" y="2181860"/>
                      <a:pt x="3097530" y="2183130"/>
                    </a:cubicBezTo>
                    <a:cubicBezTo>
                      <a:pt x="3079624" y="2201036"/>
                      <a:pt x="3090583" y="2191571"/>
                      <a:pt x="3063240" y="2209800"/>
                    </a:cubicBezTo>
                    <a:cubicBezTo>
                      <a:pt x="3048468" y="2219648"/>
                      <a:pt x="3056154" y="2215972"/>
                      <a:pt x="3040380" y="2221230"/>
                    </a:cubicBezTo>
                    <a:cubicBezTo>
                      <a:pt x="3032760" y="2232660"/>
                      <a:pt x="3034030" y="2233930"/>
                      <a:pt x="3021330" y="2240280"/>
                    </a:cubicBezTo>
                    <a:cubicBezTo>
                      <a:pt x="3017738" y="2242076"/>
                      <a:pt x="3013411" y="2242140"/>
                      <a:pt x="3009900" y="2244090"/>
                    </a:cubicBezTo>
                    <a:cubicBezTo>
                      <a:pt x="3001894" y="2248538"/>
                      <a:pt x="2994660" y="2254250"/>
                      <a:pt x="2987040" y="2259330"/>
                    </a:cubicBezTo>
                    <a:cubicBezTo>
                      <a:pt x="2983230" y="2261870"/>
                      <a:pt x="2979706" y="2264902"/>
                      <a:pt x="2975610" y="2266950"/>
                    </a:cubicBezTo>
                    <a:cubicBezTo>
                      <a:pt x="2970530" y="2269490"/>
                      <a:pt x="2965590" y="2272333"/>
                      <a:pt x="2960370" y="2274570"/>
                    </a:cubicBezTo>
                    <a:cubicBezTo>
                      <a:pt x="2956679" y="2276152"/>
                      <a:pt x="2952532" y="2276584"/>
                      <a:pt x="2948940" y="2278380"/>
                    </a:cubicBezTo>
                    <a:cubicBezTo>
                      <a:pt x="2944844" y="2280428"/>
                      <a:pt x="2941028" y="2283069"/>
                      <a:pt x="2937510" y="2286000"/>
                    </a:cubicBezTo>
                    <a:cubicBezTo>
                      <a:pt x="2933371" y="2289449"/>
                      <a:pt x="2930790" y="2294813"/>
                      <a:pt x="2926080" y="2297430"/>
                    </a:cubicBezTo>
                    <a:cubicBezTo>
                      <a:pt x="2919059" y="2301331"/>
                      <a:pt x="2903220" y="2305050"/>
                      <a:pt x="2903220" y="2305050"/>
                    </a:cubicBezTo>
                    <a:cubicBezTo>
                      <a:pt x="2899410" y="2308860"/>
                      <a:pt x="2896500" y="2313863"/>
                      <a:pt x="2891790" y="2316480"/>
                    </a:cubicBezTo>
                    <a:cubicBezTo>
                      <a:pt x="2880782" y="2322595"/>
                      <a:pt x="2848315" y="2328432"/>
                      <a:pt x="2838450" y="2331720"/>
                    </a:cubicBezTo>
                    <a:cubicBezTo>
                      <a:pt x="2812719" y="2340297"/>
                      <a:pt x="2844392" y="2330400"/>
                      <a:pt x="2804160" y="2339340"/>
                    </a:cubicBezTo>
                    <a:cubicBezTo>
                      <a:pt x="2800240" y="2340211"/>
                      <a:pt x="2796592" y="2342047"/>
                      <a:pt x="2792730" y="2343150"/>
                    </a:cubicBezTo>
                    <a:cubicBezTo>
                      <a:pt x="2780175" y="2346737"/>
                      <a:pt x="2771534" y="2348151"/>
                      <a:pt x="2758440" y="2350770"/>
                    </a:cubicBezTo>
                    <a:cubicBezTo>
                      <a:pt x="2749999" y="2349564"/>
                      <a:pt x="2727636" y="2350283"/>
                      <a:pt x="2720340" y="2339340"/>
                    </a:cubicBezTo>
                    <a:cubicBezTo>
                      <a:pt x="2717435" y="2334983"/>
                      <a:pt x="2718544" y="2328934"/>
                      <a:pt x="2716530" y="2324100"/>
                    </a:cubicBezTo>
                    <a:cubicBezTo>
                      <a:pt x="2712161" y="2313615"/>
                      <a:pt x="2704882" y="2304396"/>
                      <a:pt x="2701290" y="2293620"/>
                    </a:cubicBezTo>
                    <a:cubicBezTo>
                      <a:pt x="2698750" y="2286000"/>
                      <a:pt x="2697262" y="2277944"/>
                      <a:pt x="2693670" y="2270760"/>
                    </a:cubicBezTo>
                    <a:cubicBezTo>
                      <a:pt x="2691130" y="2265680"/>
                      <a:pt x="2689060" y="2260336"/>
                      <a:pt x="2686050" y="2255520"/>
                    </a:cubicBezTo>
                    <a:cubicBezTo>
                      <a:pt x="2683885" y="2252056"/>
                      <a:pt x="2669480" y="2234430"/>
                      <a:pt x="2667000" y="2228850"/>
                    </a:cubicBezTo>
                    <a:cubicBezTo>
                      <a:pt x="2658710" y="2210199"/>
                      <a:pt x="2660685" y="2207800"/>
                      <a:pt x="2655570" y="2190750"/>
                    </a:cubicBezTo>
                    <a:cubicBezTo>
                      <a:pt x="2653262" y="2183057"/>
                      <a:pt x="2653630" y="2173570"/>
                      <a:pt x="2647950" y="2167890"/>
                    </a:cubicBezTo>
                    <a:lnTo>
                      <a:pt x="2636520" y="2156460"/>
                    </a:lnTo>
                    <a:lnTo>
                      <a:pt x="2628900" y="2133600"/>
                    </a:lnTo>
                    <a:cubicBezTo>
                      <a:pt x="2627630" y="2129790"/>
                      <a:pt x="2627318" y="2125512"/>
                      <a:pt x="2625090" y="2122170"/>
                    </a:cubicBezTo>
                    <a:cubicBezTo>
                      <a:pt x="2603252" y="2089413"/>
                      <a:pt x="2629434" y="2130858"/>
                      <a:pt x="2613660" y="2099310"/>
                    </a:cubicBezTo>
                    <a:cubicBezTo>
                      <a:pt x="2611612" y="2095214"/>
                      <a:pt x="2608088" y="2091976"/>
                      <a:pt x="2606040" y="2087880"/>
                    </a:cubicBezTo>
                    <a:cubicBezTo>
                      <a:pt x="2590266" y="2056332"/>
                      <a:pt x="2616448" y="2097777"/>
                      <a:pt x="2594610" y="2065020"/>
                    </a:cubicBezTo>
                    <a:cubicBezTo>
                      <a:pt x="2588579" y="2040895"/>
                      <a:pt x="2593705" y="2054137"/>
                      <a:pt x="2575560" y="2026920"/>
                    </a:cubicBezTo>
                    <a:lnTo>
                      <a:pt x="2575560" y="2026920"/>
                    </a:lnTo>
                    <a:cubicBezTo>
                      <a:pt x="2565983" y="1998190"/>
                      <a:pt x="2578902" y="2033603"/>
                      <a:pt x="2564130" y="2004060"/>
                    </a:cubicBezTo>
                    <a:cubicBezTo>
                      <a:pt x="2555538" y="1986877"/>
                      <a:pt x="2566349" y="1997578"/>
                      <a:pt x="2552700" y="1981200"/>
                    </a:cubicBezTo>
                    <a:cubicBezTo>
                      <a:pt x="2549251" y="1977061"/>
                      <a:pt x="2544578" y="1974023"/>
                      <a:pt x="2541270" y="1969770"/>
                    </a:cubicBezTo>
                    <a:cubicBezTo>
                      <a:pt x="2509370" y="1928755"/>
                      <a:pt x="2540549" y="1961429"/>
                      <a:pt x="2514600" y="1935480"/>
                    </a:cubicBezTo>
                    <a:cubicBezTo>
                      <a:pt x="2513330" y="1931670"/>
                      <a:pt x="2512740" y="1927561"/>
                      <a:pt x="2510790" y="1924050"/>
                    </a:cubicBezTo>
                    <a:cubicBezTo>
                      <a:pt x="2506342" y="1916044"/>
                      <a:pt x="2500630" y="1908810"/>
                      <a:pt x="2495550" y="1901190"/>
                    </a:cubicBezTo>
                    <a:cubicBezTo>
                      <a:pt x="2493010" y="1897380"/>
                      <a:pt x="2490677" y="1893423"/>
                      <a:pt x="2487930" y="1889760"/>
                    </a:cubicBezTo>
                    <a:cubicBezTo>
                      <a:pt x="2485341" y="1886308"/>
                      <a:pt x="2471666" y="1868661"/>
                      <a:pt x="2468880" y="1863090"/>
                    </a:cubicBezTo>
                    <a:cubicBezTo>
                      <a:pt x="2467084" y="1859498"/>
                      <a:pt x="2467020" y="1855171"/>
                      <a:pt x="2465070" y="1851660"/>
                    </a:cubicBezTo>
                    <a:cubicBezTo>
                      <a:pt x="2440567" y="1807554"/>
                      <a:pt x="2459997" y="1845138"/>
                      <a:pt x="2438400" y="1817370"/>
                    </a:cubicBezTo>
                    <a:lnTo>
                      <a:pt x="2415540" y="1783080"/>
                    </a:lnTo>
                    <a:cubicBezTo>
                      <a:pt x="2413000" y="1779270"/>
                      <a:pt x="2411158" y="1774888"/>
                      <a:pt x="2407920" y="1771650"/>
                    </a:cubicBezTo>
                    <a:cubicBezTo>
                      <a:pt x="2393252" y="1756982"/>
                      <a:pt x="2400973" y="1763209"/>
                      <a:pt x="2385060" y="1752600"/>
                    </a:cubicBezTo>
                    <a:cubicBezTo>
                      <a:pt x="2371462" y="1732204"/>
                      <a:pt x="2380678" y="1744408"/>
                      <a:pt x="2354580" y="1718310"/>
                    </a:cubicBezTo>
                    <a:cubicBezTo>
                      <a:pt x="2344718" y="1708448"/>
                      <a:pt x="2333962" y="1696197"/>
                      <a:pt x="2320290" y="1691640"/>
                    </a:cubicBezTo>
                    <a:cubicBezTo>
                      <a:pt x="2316480" y="1690370"/>
                      <a:pt x="2312452" y="1689626"/>
                      <a:pt x="2308860" y="1687830"/>
                    </a:cubicBezTo>
                    <a:cubicBezTo>
                      <a:pt x="2304764" y="1685782"/>
                      <a:pt x="2301526" y="1682258"/>
                      <a:pt x="2297430" y="1680210"/>
                    </a:cubicBezTo>
                    <a:cubicBezTo>
                      <a:pt x="2293838" y="1678414"/>
                      <a:pt x="2289592" y="1678196"/>
                      <a:pt x="2286000" y="1676400"/>
                    </a:cubicBezTo>
                    <a:cubicBezTo>
                      <a:pt x="2256457" y="1661628"/>
                      <a:pt x="2291870" y="1674547"/>
                      <a:pt x="2263140" y="1664970"/>
                    </a:cubicBezTo>
                    <a:cubicBezTo>
                      <a:pt x="2213147" y="1627475"/>
                      <a:pt x="2273872" y="1670509"/>
                      <a:pt x="2236470" y="1649730"/>
                    </a:cubicBezTo>
                    <a:cubicBezTo>
                      <a:pt x="2228464" y="1645282"/>
                      <a:pt x="2222298" y="1637386"/>
                      <a:pt x="2213610" y="1634490"/>
                    </a:cubicBezTo>
                    <a:cubicBezTo>
                      <a:pt x="2200787" y="1630216"/>
                      <a:pt x="2200122" y="1630593"/>
                      <a:pt x="2186940" y="1623060"/>
                    </a:cubicBezTo>
                    <a:cubicBezTo>
                      <a:pt x="2182964" y="1620788"/>
                      <a:pt x="2179606" y="1617488"/>
                      <a:pt x="2175510" y="1615440"/>
                    </a:cubicBezTo>
                    <a:cubicBezTo>
                      <a:pt x="2171918" y="1613644"/>
                      <a:pt x="2167672" y="1613426"/>
                      <a:pt x="2164080" y="1611630"/>
                    </a:cubicBezTo>
                    <a:cubicBezTo>
                      <a:pt x="2159984" y="1609582"/>
                      <a:pt x="2156626" y="1606282"/>
                      <a:pt x="2152650" y="1604010"/>
                    </a:cubicBezTo>
                    <a:cubicBezTo>
                      <a:pt x="2147719" y="1601192"/>
                      <a:pt x="2142630" y="1598627"/>
                      <a:pt x="2137410" y="1596390"/>
                    </a:cubicBezTo>
                    <a:cubicBezTo>
                      <a:pt x="2133719" y="1594808"/>
                      <a:pt x="2129491" y="1594530"/>
                      <a:pt x="2125980" y="1592580"/>
                    </a:cubicBezTo>
                    <a:cubicBezTo>
                      <a:pt x="2117974" y="1588132"/>
                      <a:pt x="2112005" y="1579561"/>
                      <a:pt x="2103120" y="1577340"/>
                    </a:cubicBezTo>
                    <a:cubicBezTo>
                      <a:pt x="2096653" y="1575723"/>
                      <a:pt x="2083131" y="1572757"/>
                      <a:pt x="2076450" y="1569720"/>
                    </a:cubicBezTo>
                    <a:cubicBezTo>
                      <a:pt x="2066109" y="1565020"/>
                      <a:pt x="2056746" y="1558072"/>
                      <a:pt x="2045970" y="1554480"/>
                    </a:cubicBezTo>
                    <a:cubicBezTo>
                      <a:pt x="2042160" y="1553210"/>
                      <a:pt x="2038132" y="1552466"/>
                      <a:pt x="2034540" y="1550670"/>
                    </a:cubicBezTo>
                    <a:cubicBezTo>
                      <a:pt x="2030444" y="1548622"/>
                      <a:pt x="2027206" y="1545098"/>
                      <a:pt x="2023110" y="1543050"/>
                    </a:cubicBezTo>
                    <a:cubicBezTo>
                      <a:pt x="2019518" y="1541254"/>
                      <a:pt x="2015542" y="1540343"/>
                      <a:pt x="2011680" y="1539240"/>
                    </a:cubicBezTo>
                    <a:cubicBezTo>
                      <a:pt x="1998919" y="1535594"/>
                      <a:pt x="1985652" y="1533846"/>
                      <a:pt x="1973580" y="1527810"/>
                    </a:cubicBezTo>
                    <a:cubicBezTo>
                      <a:pt x="1968500" y="1525270"/>
                      <a:pt x="1963560" y="1522427"/>
                      <a:pt x="1958340" y="1520190"/>
                    </a:cubicBezTo>
                    <a:cubicBezTo>
                      <a:pt x="1949205" y="1516275"/>
                      <a:pt x="1941337" y="1515332"/>
                      <a:pt x="1931670" y="1512570"/>
                    </a:cubicBezTo>
                    <a:cubicBezTo>
                      <a:pt x="1927808" y="1511467"/>
                      <a:pt x="1924102" y="1509863"/>
                      <a:pt x="1920240" y="1508760"/>
                    </a:cubicBezTo>
                    <a:cubicBezTo>
                      <a:pt x="1915205" y="1507321"/>
                      <a:pt x="1910035" y="1506389"/>
                      <a:pt x="1905000" y="1504950"/>
                    </a:cubicBezTo>
                    <a:cubicBezTo>
                      <a:pt x="1901138" y="1503847"/>
                      <a:pt x="1897261" y="1502722"/>
                      <a:pt x="1893570" y="1501140"/>
                    </a:cubicBezTo>
                    <a:cubicBezTo>
                      <a:pt x="1888350" y="1498903"/>
                      <a:pt x="1883809" y="1495014"/>
                      <a:pt x="1878330" y="1493520"/>
                    </a:cubicBezTo>
                    <a:cubicBezTo>
                      <a:pt x="1874069" y="1492358"/>
                      <a:pt x="1823463" y="1486154"/>
                      <a:pt x="1821180" y="1485900"/>
                    </a:cubicBezTo>
                    <a:cubicBezTo>
                      <a:pt x="1808495" y="1484491"/>
                      <a:pt x="1795731" y="1483777"/>
                      <a:pt x="1783080" y="1482090"/>
                    </a:cubicBezTo>
                    <a:cubicBezTo>
                      <a:pt x="1776661" y="1481234"/>
                      <a:pt x="1770441" y="1479196"/>
                      <a:pt x="1764030" y="1478280"/>
                    </a:cubicBezTo>
                    <a:cubicBezTo>
                      <a:pt x="1752645" y="1476654"/>
                      <a:pt x="1741170" y="1475740"/>
                      <a:pt x="1729740" y="1474470"/>
                    </a:cubicBezTo>
                    <a:cubicBezTo>
                      <a:pt x="1658943" y="1456771"/>
                      <a:pt x="1746957" y="1477913"/>
                      <a:pt x="1653540" y="1459230"/>
                    </a:cubicBezTo>
                    <a:cubicBezTo>
                      <a:pt x="1647190" y="1457960"/>
                      <a:pt x="1640945" y="1455936"/>
                      <a:pt x="1634490" y="1455420"/>
                    </a:cubicBezTo>
                    <a:cubicBezTo>
                      <a:pt x="1609139" y="1453392"/>
                      <a:pt x="1583690" y="1452880"/>
                      <a:pt x="1558290" y="1451610"/>
                    </a:cubicBezTo>
                    <a:cubicBezTo>
                      <a:pt x="1532773" y="1452490"/>
                      <a:pt x="1446819" y="1453383"/>
                      <a:pt x="1405890" y="1459230"/>
                    </a:cubicBezTo>
                    <a:cubicBezTo>
                      <a:pt x="1267634" y="1478981"/>
                      <a:pt x="1459582" y="1456651"/>
                      <a:pt x="1333500" y="1470660"/>
                    </a:cubicBezTo>
                    <a:cubicBezTo>
                      <a:pt x="1323340" y="1473200"/>
                      <a:pt x="1312955" y="1474968"/>
                      <a:pt x="1303020" y="1478280"/>
                    </a:cubicBezTo>
                    <a:cubicBezTo>
                      <a:pt x="1299210" y="1479550"/>
                      <a:pt x="1295182" y="1480294"/>
                      <a:pt x="1291590" y="1482090"/>
                    </a:cubicBezTo>
                    <a:cubicBezTo>
                      <a:pt x="1287494" y="1484138"/>
                      <a:pt x="1284256" y="1487662"/>
                      <a:pt x="1280160" y="1489710"/>
                    </a:cubicBezTo>
                    <a:cubicBezTo>
                      <a:pt x="1276568" y="1491506"/>
                      <a:pt x="1272241" y="1491570"/>
                      <a:pt x="1268730" y="1493520"/>
                    </a:cubicBezTo>
                    <a:cubicBezTo>
                      <a:pt x="1260724" y="1497968"/>
                      <a:pt x="1254558" y="1505864"/>
                      <a:pt x="1245870" y="1508760"/>
                    </a:cubicBezTo>
                    <a:cubicBezTo>
                      <a:pt x="1234414" y="1512579"/>
                      <a:pt x="1232858" y="1511984"/>
                      <a:pt x="1223010" y="1520190"/>
                    </a:cubicBezTo>
                    <a:cubicBezTo>
                      <a:pt x="1218871" y="1523639"/>
                      <a:pt x="1215719" y="1528171"/>
                      <a:pt x="1211580" y="1531620"/>
                    </a:cubicBezTo>
                    <a:cubicBezTo>
                      <a:pt x="1198600" y="1542437"/>
                      <a:pt x="1198636" y="1536944"/>
                      <a:pt x="1184910" y="1550670"/>
                    </a:cubicBezTo>
                    <a:cubicBezTo>
                      <a:pt x="1156555" y="1579025"/>
                      <a:pt x="1188987" y="1555572"/>
                      <a:pt x="1162050" y="1573530"/>
                    </a:cubicBezTo>
                    <a:cubicBezTo>
                      <a:pt x="1143131" y="1601909"/>
                      <a:pt x="1167446" y="1567054"/>
                      <a:pt x="1143000" y="1596390"/>
                    </a:cubicBezTo>
                    <a:cubicBezTo>
                      <a:pt x="1127125" y="1615440"/>
                      <a:pt x="1144905" y="1601470"/>
                      <a:pt x="1123950" y="1615440"/>
                    </a:cubicBezTo>
                    <a:lnTo>
                      <a:pt x="1108710" y="1638300"/>
                    </a:lnTo>
                    <a:cubicBezTo>
                      <a:pt x="1106170" y="1642110"/>
                      <a:pt x="1104328" y="1646492"/>
                      <a:pt x="1101090" y="1649730"/>
                    </a:cubicBezTo>
                    <a:cubicBezTo>
                      <a:pt x="1097280" y="1653540"/>
                      <a:pt x="1093109" y="1657021"/>
                      <a:pt x="1089660" y="1661160"/>
                    </a:cubicBezTo>
                    <a:cubicBezTo>
                      <a:pt x="1086729" y="1664678"/>
                      <a:pt x="1085278" y="1669352"/>
                      <a:pt x="1082040" y="1672590"/>
                    </a:cubicBezTo>
                    <a:cubicBezTo>
                      <a:pt x="1052070" y="1702560"/>
                      <a:pt x="1090388" y="1654190"/>
                      <a:pt x="1059180" y="1691640"/>
                    </a:cubicBezTo>
                    <a:cubicBezTo>
                      <a:pt x="1056249" y="1695158"/>
                      <a:pt x="1054602" y="1699648"/>
                      <a:pt x="1051560" y="1703070"/>
                    </a:cubicBezTo>
                    <a:cubicBezTo>
                      <a:pt x="1044401" y="1711124"/>
                      <a:pt x="1034678" y="1716964"/>
                      <a:pt x="1028700" y="1725930"/>
                    </a:cubicBezTo>
                    <a:cubicBezTo>
                      <a:pt x="1026160" y="1729740"/>
                      <a:pt x="1024656" y="1734499"/>
                      <a:pt x="1021080" y="1737360"/>
                    </a:cubicBezTo>
                    <a:cubicBezTo>
                      <a:pt x="1017944" y="1739869"/>
                      <a:pt x="1013460" y="1739900"/>
                      <a:pt x="1009650" y="1741170"/>
                    </a:cubicBezTo>
                    <a:cubicBezTo>
                      <a:pt x="989330" y="1771650"/>
                      <a:pt x="1016000" y="1734820"/>
                      <a:pt x="990600" y="1760220"/>
                    </a:cubicBezTo>
                    <a:cubicBezTo>
                      <a:pt x="965870" y="1784950"/>
                      <a:pt x="993697" y="1768196"/>
                      <a:pt x="963930" y="1783080"/>
                    </a:cubicBezTo>
                    <a:cubicBezTo>
                      <a:pt x="962660" y="1786890"/>
                      <a:pt x="962348" y="1791168"/>
                      <a:pt x="960120" y="1794510"/>
                    </a:cubicBezTo>
                    <a:cubicBezTo>
                      <a:pt x="957131" y="1798993"/>
                      <a:pt x="952197" y="1801849"/>
                      <a:pt x="948690" y="1805940"/>
                    </a:cubicBezTo>
                    <a:cubicBezTo>
                      <a:pt x="944557" y="1810761"/>
                      <a:pt x="940951" y="1816013"/>
                      <a:pt x="937260" y="1821180"/>
                    </a:cubicBezTo>
                    <a:cubicBezTo>
                      <a:pt x="931306" y="1829516"/>
                      <a:pt x="922659" y="1843652"/>
                      <a:pt x="918210" y="1851660"/>
                    </a:cubicBezTo>
                    <a:cubicBezTo>
                      <a:pt x="915452" y="1856625"/>
                      <a:pt x="913408" y="1861969"/>
                      <a:pt x="910590" y="1866900"/>
                    </a:cubicBezTo>
                    <a:cubicBezTo>
                      <a:pt x="908318" y="1870876"/>
                      <a:pt x="904830" y="1874146"/>
                      <a:pt x="902970" y="1878330"/>
                    </a:cubicBezTo>
                    <a:cubicBezTo>
                      <a:pt x="899708" y="1885670"/>
                      <a:pt x="899805" y="1894507"/>
                      <a:pt x="895350" y="1901190"/>
                    </a:cubicBezTo>
                    <a:cubicBezTo>
                      <a:pt x="878651" y="1926239"/>
                      <a:pt x="895187" y="1899262"/>
                      <a:pt x="883920" y="1924050"/>
                    </a:cubicBezTo>
                    <a:cubicBezTo>
                      <a:pt x="879220" y="1934391"/>
                      <a:pt x="871435" y="1943510"/>
                      <a:pt x="868680" y="1954530"/>
                    </a:cubicBezTo>
                    <a:cubicBezTo>
                      <a:pt x="867410" y="1959610"/>
                      <a:pt x="866709" y="1964867"/>
                      <a:pt x="864870" y="1969770"/>
                    </a:cubicBezTo>
                    <a:cubicBezTo>
                      <a:pt x="854851" y="1996488"/>
                      <a:pt x="860684" y="1974332"/>
                      <a:pt x="849630" y="1996440"/>
                    </a:cubicBezTo>
                    <a:cubicBezTo>
                      <a:pt x="842579" y="2010541"/>
                      <a:pt x="848531" y="2009530"/>
                      <a:pt x="842010" y="2026920"/>
                    </a:cubicBezTo>
                    <a:cubicBezTo>
                      <a:pt x="840402" y="2031207"/>
                      <a:pt x="836250" y="2034166"/>
                      <a:pt x="834390" y="2038350"/>
                    </a:cubicBezTo>
                    <a:cubicBezTo>
                      <a:pt x="831128" y="2045690"/>
                      <a:pt x="829310" y="2053590"/>
                      <a:pt x="826770" y="2061210"/>
                    </a:cubicBezTo>
                    <a:cubicBezTo>
                      <a:pt x="825500" y="2065020"/>
                      <a:pt x="823934" y="2068744"/>
                      <a:pt x="822960" y="2072640"/>
                    </a:cubicBezTo>
                    <a:cubicBezTo>
                      <a:pt x="821690" y="2077720"/>
                      <a:pt x="821213" y="2083067"/>
                      <a:pt x="819150" y="2087880"/>
                    </a:cubicBezTo>
                    <a:cubicBezTo>
                      <a:pt x="817346" y="2092089"/>
                      <a:pt x="813390" y="2095126"/>
                      <a:pt x="811530" y="2099310"/>
                    </a:cubicBezTo>
                    <a:cubicBezTo>
                      <a:pt x="808268" y="2106650"/>
                      <a:pt x="806450" y="2114550"/>
                      <a:pt x="803910" y="2122170"/>
                    </a:cubicBezTo>
                    <a:lnTo>
                      <a:pt x="800100" y="2133600"/>
                    </a:lnTo>
                    <a:cubicBezTo>
                      <a:pt x="798830" y="2137410"/>
                      <a:pt x="798518" y="2141688"/>
                      <a:pt x="796290" y="2145030"/>
                    </a:cubicBezTo>
                    <a:cubicBezTo>
                      <a:pt x="793750" y="2148840"/>
                      <a:pt x="790863" y="2152440"/>
                      <a:pt x="788670" y="2156460"/>
                    </a:cubicBezTo>
                    <a:cubicBezTo>
                      <a:pt x="783231" y="2166432"/>
                      <a:pt x="779731" y="2177489"/>
                      <a:pt x="773430" y="2186940"/>
                    </a:cubicBezTo>
                    <a:cubicBezTo>
                      <a:pt x="739602" y="2237682"/>
                      <a:pt x="788290" y="2162478"/>
                      <a:pt x="762000" y="2209800"/>
                    </a:cubicBezTo>
                    <a:cubicBezTo>
                      <a:pt x="757552" y="2217806"/>
                      <a:pt x="746760" y="2232660"/>
                      <a:pt x="746760" y="2232660"/>
                    </a:cubicBezTo>
                    <a:cubicBezTo>
                      <a:pt x="738831" y="2264378"/>
                      <a:pt x="748486" y="2233018"/>
                      <a:pt x="735330" y="2259330"/>
                    </a:cubicBezTo>
                    <a:cubicBezTo>
                      <a:pt x="733534" y="2262922"/>
                      <a:pt x="733102" y="2267069"/>
                      <a:pt x="731520" y="2270760"/>
                    </a:cubicBezTo>
                    <a:cubicBezTo>
                      <a:pt x="711481" y="2317517"/>
                      <a:pt x="735412" y="2259166"/>
                      <a:pt x="716280" y="2297430"/>
                    </a:cubicBezTo>
                    <a:cubicBezTo>
                      <a:pt x="714484" y="2301022"/>
                      <a:pt x="714266" y="2305268"/>
                      <a:pt x="712470" y="2308860"/>
                    </a:cubicBezTo>
                    <a:cubicBezTo>
                      <a:pt x="710422" y="2312956"/>
                      <a:pt x="706710" y="2316106"/>
                      <a:pt x="704850" y="2320290"/>
                    </a:cubicBezTo>
                    <a:cubicBezTo>
                      <a:pt x="701588" y="2327630"/>
                      <a:pt x="699770" y="2335530"/>
                      <a:pt x="697230" y="2343150"/>
                    </a:cubicBezTo>
                    <a:cubicBezTo>
                      <a:pt x="695960" y="2346960"/>
                      <a:pt x="695216" y="2350988"/>
                      <a:pt x="693420" y="2354580"/>
                    </a:cubicBezTo>
                    <a:cubicBezTo>
                      <a:pt x="688762" y="2363896"/>
                      <a:pt x="684912" y="2373172"/>
                      <a:pt x="678180" y="2381250"/>
                    </a:cubicBezTo>
                    <a:cubicBezTo>
                      <a:pt x="674731" y="2385389"/>
                      <a:pt x="670560" y="2388870"/>
                      <a:pt x="666750" y="2392680"/>
                    </a:cubicBezTo>
                    <a:cubicBezTo>
                      <a:pt x="665480" y="2396490"/>
                      <a:pt x="665168" y="2400768"/>
                      <a:pt x="662940" y="2404110"/>
                    </a:cubicBezTo>
                    <a:cubicBezTo>
                      <a:pt x="655778" y="2414853"/>
                      <a:pt x="637733" y="2424725"/>
                      <a:pt x="628650" y="2430780"/>
                    </a:cubicBezTo>
                    <a:cubicBezTo>
                      <a:pt x="612863" y="2441305"/>
                      <a:pt x="621662" y="2437289"/>
                      <a:pt x="601980" y="2442210"/>
                    </a:cubicBezTo>
                    <a:cubicBezTo>
                      <a:pt x="573927" y="2439872"/>
                      <a:pt x="561042" y="2440548"/>
                      <a:pt x="537210" y="2434590"/>
                    </a:cubicBezTo>
                    <a:cubicBezTo>
                      <a:pt x="533314" y="2433616"/>
                      <a:pt x="529590" y="2432050"/>
                      <a:pt x="525780" y="2430780"/>
                    </a:cubicBezTo>
                    <a:cubicBezTo>
                      <a:pt x="523240" y="2426970"/>
                      <a:pt x="521091" y="2422868"/>
                      <a:pt x="518160" y="2419350"/>
                    </a:cubicBezTo>
                    <a:cubicBezTo>
                      <a:pt x="514711" y="2415211"/>
                      <a:pt x="509347" y="2412630"/>
                      <a:pt x="506730" y="2407920"/>
                    </a:cubicBezTo>
                    <a:cubicBezTo>
                      <a:pt x="487680" y="2373630"/>
                      <a:pt x="506730" y="2396490"/>
                      <a:pt x="495300" y="2373630"/>
                    </a:cubicBezTo>
                    <a:cubicBezTo>
                      <a:pt x="492760" y="2368550"/>
                      <a:pt x="489917" y="2363610"/>
                      <a:pt x="487680" y="2358390"/>
                    </a:cubicBezTo>
                    <a:cubicBezTo>
                      <a:pt x="486098" y="2354699"/>
                      <a:pt x="485666" y="2350552"/>
                      <a:pt x="483870" y="2346960"/>
                    </a:cubicBezTo>
                    <a:cubicBezTo>
                      <a:pt x="481822" y="2342864"/>
                      <a:pt x="478110" y="2339714"/>
                      <a:pt x="476250" y="2335530"/>
                    </a:cubicBezTo>
                    <a:cubicBezTo>
                      <a:pt x="472988" y="2328190"/>
                      <a:pt x="474310" y="2318350"/>
                      <a:pt x="468630" y="2312670"/>
                    </a:cubicBezTo>
                    <a:cubicBezTo>
                      <a:pt x="464820" y="2308860"/>
                      <a:pt x="460508" y="2305493"/>
                      <a:pt x="457200" y="2301240"/>
                    </a:cubicBezTo>
                    <a:cubicBezTo>
                      <a:pt x="451577" y="2294011"/>
                      <a:pt x="448436" y="2284856"/>
                      <a:pt x="441960" y="2278380"/>
                    </a:cubicBezTo>
                    <a:cubicBezTo>
                      <a:pt x="438150" y="2274570"/>
                      <a:pt x="433979" y="2271089"/>
                      <a:pt x="430530" y="2266950"/>
                    </a:cubicBezTo>
                    <a:cubicBezTo>
                      <a:pt x="427599" y="2263432"/>
                      <a:pt x="425572" y="2259246"/>
                      <a:pt x="422910" y="2255520"/>
                    </a:cubicBezTo>
                    <a:cubicBezTo>
                      <a:pt x="419219" y="2250353"/>
                      <a:pt x="415290" y="2245360"/>
                      <a:pt x="411480" y="2240280"/>
                    </a:cubicBezTo>
                    <a:cubicBezTo>
                      <a:pt x="410210" y="2236470"/>
                      <a:pt x="409466" y="2232442"/>
                      <a:pt x="407670" y="2228850"/>
                    </a:cubicBezTo>
                    <a:cubicBezTo>
                      <a:pt x="395876" y="2205263"/>
                      <a:pt x="402318" y="2231330"/>
                      <a:pt x="392430" y="2198370"/>
                    </a:cubicBezTo>
                    <a:cubicBezTo>
                      <a:pt x="383442" y="2168410"/>
                      <a:pt x="395239" y="2189248"/>
                      <a:pt x="381000" y="2167890"/>
                    </a:cubicBezTo>
                    <a:cubicBezTo>
                      <a:pt x="369089" y="2120247"/>
                      <a:pt x="384312" y="2179481"/>
                      <a:pt x="373380" y="2141220"/>
                    </a:cubicBezTo>
                    <a:cubicBezTo>
                      <a:pt x="371941" y="2136185"/>
                      <a:pt x="371009" y="2131015"/>
                      <a:pt x="369570" y="2125980"/>
                    </a:cubicBezTo>
                    <a:cubicBezTo>
                      <a:pt x="366703" y="2115947"/>
                      <a:pt x="363682" y="2108546"/>
                      <a:pt x="358140" y="2099310"/>
                    </a:cubicBezTo>
                    <a:cubicBezTo>
                      <a:pt x="342856" y="2073836"/>
                      <a:pt x="350631" y="2079027"/>
                      <a:pt x="331470" y="2072640"/>
                    </a:cubicBezTo>
                    <a:cubicBezTo>
                      <a:pt x="309632" y="2039883"/>
                      <a:pt x="338710" y="2078432"/>
                      <a:pt x="312420" y="2057400"/>
                    </a:cubicBezTo>
                    <a:cubicBezTo>
                      <a:pt x="308844" y="2054539"/>
                      <a:pt x="308038" y="2049208"/>
                      <a:pt x="304800" y="2045970"/>
                    </a:cubicBezTo>
                    <a:cubicBezTo>
                      <a:pt x="301562" y="2042732"/>
                      <a:pt x="296888" y="2041281"/>
                      <a:pt x="293370" y="2038350"/>
                    </a:cubicBezTo>
                    <a:cubicBezTo>
                      <a:pt x="264034" y="2013904"/>
                      <a:pt x="298889" y="2038219"/>
                      <a:pt x="270510" y="2019300"/>
                    </a:cubicBezTo>
                    <a:cubicBezTo>
                      <a:pt x="264660" y="2001751"/>
                      <a:pt x="265868" y="1999696"/>
                      <a:pt x="243840" y="1985010"/>
                    </a:cubicBezTo>
                    <a:lnTo>
                      <a:pt x="220980" y="1969770"/>
                    </a:lnTo>
                    <a:lnTo>
                      <a:pt x="209550" y="1962150"/>
                    </a:lnTo>
                    <a:cubicBezTo>
                      <a:pt x="195580" y="1941195"/>
                      <a:pt x="209550" y="1958975"/>
                      <a:pt x="190500" y="1943100"/>
                    </a:cubicBezTo>
                    <a:cubicBezTo>
                      <a:pt x="186361" y="1939651"/>
                      <a:pt x="183209" y="1935119"/>
                      <a:pt x="179070" y="1931670"/>
                    </a:cubicBezTo>
                    <a:cubicBezTo>
                      <a:pt x="175552" y="1928739"/>
                      <a:pt x="170878" y="1927288"/>
                      <a:pt x="167640" y="1924050"/>
                    </a:cubicBezTo>
                    <a:cubicBezTo>
                      <a:pt x="163150" y="1919560"/>
                      <a:pt x="160343" y="1913631"/>
                      <a:pt x="156210" y="1908810"/>
                    </a:cubicBezTo>
                    <a:cubicBezTo>
                      <a:pt x="152703" y="1904719"/>
                      <a:pt x="148590" y="1901190"/>
                      <a:pt x="144780" y="1897380"/>
                    </a:cubicBezTo>
                    <a:cubicBezTo>
                      <a:pt x="137795" y="1876424"/>
                      <a:pt x="145167" y="1895200"/>
                      <a:pt x="133350" y="1874520"/>
                    </a:cubicBezTo>
                    <a:cubicBezTo>
                      <a:pt x="126575" y="1862663"/>
                      <a:pt x="126549" y="1857976"/>
                      <a:pt x="118110" y="1847850"/>
                    </a:cubicBezTo>
                    <a:cubicBezTo>
                      <a:pt x="114661" y="1843711"/>
                      <a:pt x="109812" y="1840805"/>
                      <a:pt x="106680" y="1836420"/>
                    </a:cubicBezTo>
                    <a:cubicBezTo>
                      <a:pt x="93466" y="1817921"/>
                      <a:pt x="103541" y="1826333"/>
                      <a:pt x="95250" y="1809750"/>
                    </a:cubicBezTo>
                    <a:cubicBezTo>
                      <a:pt x="93202" y="1805654"/>
                      <a:pt x="90170" y="1802130"/>
                      <a:pt x="87630" y="1798320"/>
                    </a:cubicBezTo>
                    <a:cubicBezTo>
                      <a:pt x="86360" y="1791970"/>
                      <a:pt x="86094" y="1785333"/>
                      <a:pt x="83820" y="1779270"/>
                    </a:cubicBezTo>
                    <a:cubicBezTo>
                      <a:pt x="82212" y="1774983"/>
                      <a:pt x="78004" y="1772049"/>
                      <a:pt x="76200" y="1767840"/>
                    </a:cubicBezTo>
                    <a:cubicBezTo>
                      <a:pt x="74137" y="1763027"/>
                      <a:pt x="73829" y="1757635"/>
                      <a:pt x="72390" y="1752600"/>
                    </a:cubicBezTo>
                    <a:cubicBezTo>
                      <a:pt x="71287" y="1748738"/>
                      <a:pt x="69554" y="1745066"/>
                      <a:pt x="68580" y="1741170"/>
                    </a:cubicBezTo>
                    <a:cubicBezTo>
                      <a:pt x="67009" y="1734888"/>
                      <a:pt x="66341" y="1728402"/>
                      <a:pt x="64770" y="1722120"/>
                    </a:cubicBezTo>
                    <a:cubicBezTo>
                      <a:pt x="59329" y="1700358"/>
                      <a:pt x="61901" y="1721581"/>
                      <a:pt x="57150" y="1695450"/>
                    </a:cubicBezTo>
                    <a:cubicBezTo>
                      <a:pt x="55544" y="1686615"/>
                      <a:pt x="55359" y="1677530"/>
                      <a:pt x="53340" y="1668780"/>
                    </a:cubicBezTo>
                    <a:cubicBezTo>
                      <a:pt x="50159" y="1654995"/>
                      <a:pt x="46819" y="1644953"/>
                      <a:pt x="38100" y="1634490"/>
                    </a:cubicBezTo>
                    <a:cubicBezTo>
                      <a:pt x="34651" y="1630351"/>
                      <a:pt x="30480" y="1626870"/>
                      <a:pt x="26670" y="1623060"/>
                    </a:cubicBezTo>
                    <a:cubicBezTo>
                      <a:pt x="24130" y="1615440"/>
                      <a:pt x="20625" y="1608076"/>
                      <a:pt x="19050" y="1600200"/>
                    </a:cubicBezTo>
                    <a:cubicBezTo>
                      <a:pt x="17780" y="1593850"/>
                      <a:pt x="16944" y="1587398"/>
                      <a:pt x="15240" y="1581150"/>
                    </a:cubicBezTo>
                    <a:cubicBezTo>
                      <a:pt x="6817" y="1550265"/>
                      <a:pt x="2540" y="1533525"/>
                      <a:pt x="0" y="1524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62" name="椭圆 193"/>
              <p:cNvSpPr/>
              <p:nvPr/>
            </p:nvSpPr>
            <p:spPr>
              <a:xfrm>
                <a:off x="9000004" y="2563495"/>
                <a:ext cx="367813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372929" y="3552418"/>
            <a:ext cx="1480910" cy="567817"/>
            <a:chOff x="4372929" y="3552418"/>
            <a:chExt cx="1480910" cy="567817"/>
          </a:xfrm>
        </p:grpSpPr>
        <p:sp>
          <p:nvSpPr>
            <p:cNvPr id="272" name="文本框 131"/>
            <p:cNvSpPr txBox="1"/>
            <p:nvPr/>
          </p:nvSpPr>
          <p:spPr>
            <a:xfrm>
              <a:off x="4372929" y="3711357"/>
              <a:ext cx="711097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800" dirty="0">
                  <a:latin typeface="Times New Roman" panose="02020603050405020304" charset="0"/>
                  <a:cs typeface="Times New Roman" panose="02020603050405020304" charset="0"/>
                </a:rPr>
                <a:t>Character Segmentation</a:t>
              </a:r>
              <a:endParaRPr lang="zh-CN" altLang="en-US" sz="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96" name="直接箭头连接符 189"/>
            <p:cNvCxnSpPr/>
            <p:nvPr/>
          </p:nvCxnSpPr>
          <p:spPr>
            <a:xfrm>
              <a:off x="4469179" y="3838546"/>
              <a:ext cx="56988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8" name="组合 194"/>
            <p:cNvGrpSpPr/>
            <p:nvPr/>
          </p:nvGrpSpPr>
          <p:grpSpPr>
            <a:xfrm>
              <a:off x="5051014" y="3552418"/>
              <a:ext cx="802825" cy="567817"/>
              <a:chOff x="5208312" y="3627545"/>
              <a:chExt cx="1295807" cy="412878"/>
            </a:xfrm>
          </p:grpSpPr>
          <p:sp>
            <p:nvSpPr>
              <p:cNvPr id="351" name="矩形 195"/>
              <p:cNvSpPr/>
              <p:nvPr/>
            </p:nvSpPr>
            <p:spPr>
              <a:xfrm>
                <a:off x="5208312" y="3627545"/>
                <a:ext cx="1295807" cy="41287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 dirty="0"/>
              </a:p>
            </p:txBody>
          </p:sp>
          <p:sp>
            <p:nvSpPr>
              <p:cNvPr id="352" name="矩形 196"/>
              <p:cNvSpPr/>
              <p:nvPr/>
            </p:nvSpPr>
            <p:spPr>
              <a:xfrm>
                <a:off x="5338098" y="3905495"/>
                <a:ext cx="65692" cy="489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3" name="矩形 197"/>
              <p:cNvSpPr/>
              <p:nvPr/>
            </p:nvSpPr>
            <p:spPr>
              <a:xfrm>
                <a:off x="5444622" y="3833984"/>
                <a:ext cx="49926" cy="4273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4" name="矩形 198"/>
              <p:cNvSpPr/>
              <p:nvPr/>
            </p:nvSpPr>
            <p:spPr>
              <a:xfrm>
                <a:off x="5560192" y="3771891"/>
                <a:ext cx="47298" cy="5566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5" name="矩形 199"/>
              <p:cNvSpPr/>
              <p:nvPr/>
            </p:nvSpPr>
            <p:spPr>
              <a:xfrm>
                <a:off x="5738922" y="3737143"/>
                <a:ext cx="40729" cy="52853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6" name="矩形 200"/>
              <p:cNvSpPr/>
              <p:nvPr/>
            </p:nvSpPr>
            <p:spPr>
              <a:xfrm>
                <a:off x="6103404" y="3789996"/>
                <a:ext cx="49926" cy="5060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7" name="矩形 201"/>
              <p:cNvSpPr/>
              <p:nvPr/>
            </p:nvSpPr>
            <p:spPr>
              <a:xfrm>
                <a:off x="6225587" y="3850506"/>
                <a:ext cx="65692" cy="427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8" name="矩形 202"/>
              <p:cNvSpPr/>
              <p:nvPr/>
            </p:nvSpPr>
            <p:spPr>
              <a:xfrm>
                <a:off x="6306211" y="3924973"/>
                <a:ext cx="65692" cy="3542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  <p:sp>
            <p:nvSpPr>
              <p:cNvPr id="359" name="矩形 203"/>
              <p:cNvSpPr/>
              <p:nvPr/>
            </p:nvSpPr>
            <p:spPr>
              <a:xfrm>
                <a:off x="5928149" y="3741903"/>
                <a:ext cx="40729" cy="5285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40"/>
              </a:p>
            </p:txBody>
          </p:sp>
        </p:grpSp>
      </p:grpSp>
      <p:grpSp>
        <p:nvGrpSpPr>
          <p:cNvPr id="312" name="组合 449"/>
          <p:cNvGrpSpPr/>
          <p:nvPr/>
        </p:nvGrpSpPr>
        <p:grpSpPr>
          <a:xfrm>
            <a:off x="4010894" y="3046485"/>
            <a:ext cx="458288" cy="1002186"/>
            <a:chOff x="3693729" y="1073318"/>
            <a:chExt cx="1000598" cy="1465869"/>
          </a:xfrm>
        </p:grpSpPr>
        <p:grpSp>
          <p:nvGrpSpPr>
            <p:cNvPr id="313" name="组合 450"/>
            <p:cNvGrpSpPr/>
            <p:nvPr/>
          </p:nvGrpSpPr>
          <p:grpSpPr>
            <a:xfrm>
              <a:off x="3693729" y="1122408"/>
              <a:ext cx="1000598" cy="1352123"/>
              <a:chOff x="7822908" y="1674718"/>
              <a:chExt cx="550994" cy="779509"/>
            </a:xfrm>
          </p:grpSpPr>
          <p:grpSp>
            <p:nvGrpSpPr>
              <p:cNvPr id="320" name="组合 457"/>
              <p:cNvGrpSpPr/>
              <p:nvPr/>
            </p:nvGrpSpPr>
            <p:grpSpPr>
              <a:xfrm>
                <a:off x="7860662" y="1697853"/>
                <a:ext cx="513240" cy="741750"/>
                <a:chOff x="3773578" y="1556057"/>
                <a:chExt cx="1004162" cy="1338143"/>
              </a:xfrm>
              <a:scene3d>
                <a:camera prst="isometricRightUp"/>
                <a:lightRig rig="threePt" dir="t"/>
              </a:scene3d>
            </p:grpSpPr>
            <p:grpSp>
              <p:nvGrpSpPr>
                <p:cNvPr id="326" name="组合 463"/>
                <p:cNvGrpSpPr/>
                <p:nvPr/>
              </p:nvGrpSpPr>
              <p:grpSpPr>
                <a:xfrm>
                  <a:off x="3773578" y="1556057"/>
                  <a:ext cx="1004162" cy="1333848"/>
                  <a:chOff x="3773578" y="1556057"/>
                  <a:chExt cx="1004162" cy="1333848"/>
                </a:xfrm>
              </p:grpSpPr>
              <p:sp>
                <p:nvSpPr>
                  <p:cNvPr id="329" name="矩形 466"/>
                  <p:cNvSpPr/>
                  <p:nvPr/>
                </p:nvSpPr>
                <p:spPr>
                  <a:xfrm>
                    <a:off x="3773578" y="1556057"/>
                    <a:ext cx="1004162" cy="133384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40" dirty="0"/>
                  </a:p>
                </p:txBody>
              </p:sp>
              <p:cxnSp>
                <p:nvCxnSpPr>
                  <p:cNvPr id="330" name="直接连接符 467"/>
                  <p:cNvCxnSpPr/>
                  <p:nvPr/>
                </p:nvCxnSpPr>
                <p:spPr>
                  <a:xfrm>
                    <a:off x="3773578" y="2019800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直接连接符 468"/>
                  <p:cNvCxnSpPr/>
                  <p:nvPr/>
                </p:nvCxnSpPr>
                <p:spPr>
                  <a:xfrm>
                    <a:off x="3773578" y="2472521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7" name="直接连接符 464"/>
                <p:cNvCxnSpPr/>
                <p:nvPr/>
              </p:nvCxnSpPr>
              <p:spPr>
                <a:xfrm flipV="1">
                  <a:off x="410123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直接连接符 465"/>
                <p:cNvCxnSpPr/>
                <p:nvPr/>
              </p:nvCxnSpPr>
              <p:spPr>
                <a:xfrm flipV="1">
                  <a:off x="442889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1" name="直接连接符 458"/>
              <p:cNvCxnSpPr/>
              <p:nvPr/>
            </p:nvCxnSpPr>
            <p:spPr>
              <a:xfrm flipV="1">
                <a:off x="7822908" y="1674718"/>
                <a:ext cx="391431" cy="153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直接连接符 459"/>
              <p:cNvCxnSpPr/>
              <p:nvPr/>
            </p:nvCxnSpPr>
            <p:spPr>
              <a:xfrm>
                <a:off x="7822908" y="1830032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直接连接符 460"/>
              <p:cNvCxnSpPr/>
              <p:nvPr/>
            </p:nvCxnSpPr>
            <p:spPr>
              <a:xfrm>
                <a:off x="7822908" y="2441138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直接连接符 461"/>
              <p:cNvCxnSpPr/>
              <p:nvPr/>
            </p:nvCxnSpPr>
            <p:spPr>
              <a:xfrm flipV="1">
                <a:off x="7825340" y="1820334"/>
                <a:ext cx="0" cy="6338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直接连接符 462"/>
              <p:cNvCxnSpPr/>
              <p:nvPr/>
            </p:nvCxnSpPr>
            <p:spPr>
              <a:xfrm>
                <a:off x="8192381" y="1681574"/>
                <a:ext cx="10603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4" name="直接连接符 451"/>
            <p:cNvCxnSpPr/>
            <p:nvPr/>
          </p:nvCxnSpPr>
          <p:spPr>
            <a:xfrm>
              <a:off x="3762290" y="182179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452"/>
            <p:cNvCxnSpPr/>
            <p:nvPr/>
          </p:nvCxnSpPr>
          <p:spPr>
            <a:xfrm>
              <a:off x="3762289" y="217231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接连接符 453"/>
            <p:cNvCxnSpPr/>
            <p:nvPr/>
          </p:nvCxnSpPr>
          <p:spPr>
            <a:xfrm>
              <a:off x="3762288" y="1459617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454"/>
            <p:cNvCxnSpPr/>
            <p:nvPr/>
          </p:nvCxnSpPr>
          <p:spPr>
            <a:xfrm flipV="1">
              <a:off x="4000375" y="1256690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455"/>
            <p:cNvCxnSpPr/>
            <p:nvPr/>
          </p:nvCxnSpPr>
          <p:spPr>
            <a:xfrm flipV="1">
              <a:off x="4216275" y="1175461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456"/>
            <p:cNvCxnSpPr/>
            <p:nvPr/>
          </p:nvCxnSpPr>
          <p:spPr>
            <a:xfrm flipV="1">
              <a:off x="4444874" y="1073318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组合 449"/>
          <p:cNvGrpSpPr/>
          <p:nvPr/>
        </p:nvGrpSpPr>
        <p:grpSpPr>
          <a:xfrm>
            <a:off x="3197856" y="3044799"/>
            <a:ext cx="458288" cy="1002186"/>
            <a:chOff x="3693729" y="1073318"/>
            <a:chExt cx="1000598" cy="1465869"/>
          </a:xfrm>
        </p:grpSpPr>
        <p:grpSp>
          <p:nvGrpSpPr>
            <p:cNvPr id="136" name="组合 450"/>
            <p:cNvGrpSpPr/>
            <p:nvPr/>
          </p:nvGrpSpPr>
          <p:grpSpPr>
            <a:xfrm>
              <a:off x="3693729" y="1122408"/>
              <a:ext cx="1000598" cy="1352123"/>
              <a:chOff x="7822908" y="1674718"/>
              <a:chExt cx="550994" cy="779509"/>
            </a:xfrm>
          </p:grpSpPr>
          <p:grpSp>
            <p:nvGrpSpPr>
              <p:cNvPr id="143" name="组合 457"/>
              <p:cNvGrpSpPr/>
              <p:nvPr/>
            </p:nvGrpSpPr>
            <p:grpSpPr>
              <a:xfrm>
                <a:off x="7860662" y="1697853"/>
                <a:ext cx="513240" cy="741750"/>
                <a:chOff x="3773578" y="1556057"/>
                <a:chExt cx="1004162" cy="1338143"/>
              </a:xfrm>
              <a:scene3d>
                <a:camera prst="isometricRightUp"/>
                <a:lightRig rig="threePt" dir="t"/>
              </a:scene3d>
            </p:grpSpPr>
            <p:grpSp>
              <p:nvGrpSpPr>
                <p:cNvPr id="149" name="组合 463"/>
                <p:cNvGrpSpPr/>
                <p:nvPr/>
              </p:nvGrpSpPr>
              <p:grpSpPr>
                <a:xfrm>
                  <a:off x="3773578" y="1556057"/>
                  <a:ext cx="1004162" cy="1333848"/>
                  <a:chOff x="3773578" y="1556057"/>
                  <a:chExt cx="1004162" cy="1333848"/>
                </a:xfrm>
              </p:grpSpPr>
              <p:sp>
                <p:nvSpPr>
                  <p:cNvPr id="152" name="矩形 466"/>
                  <p:cNvSpPr/>
                  <p:nvPr/>
                </p:nvSpPr>
                <p:spPr>
                  <a:xfrm>
                    <a:off x="3773578" y="1556057"/>
                    <a:ext cx="1004162" cy="133384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40" dirty="0"/>
                  </a:p>
                </p:txBody>
              </p:sp>
              <p:cxnSp>
                <p:nvCxnSpPr>
                  <p:cNvPr id="153" name="直接连接符 467"/>
                  <p:cNvCxnSpPr/>
                  <p:nvPr/>
                </p:nvCxnSpPr>
                <p:spPr>
                  <a:xfrm>
                    <a:off x="3773578" y="2019800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接连接符 468"/>
                  <p:cNvCxnSpPr/>
                  <p:nvPr/>
                </p:nvCxnSpPr>
                <p:spPr>
                  <a:xfrm>
                    <a:off x="3773578" y="2472521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0" name="直接连接符 464"/>
                <p:cNvCxnSpPr/>
                <p:nvPr/>
              </p:nvCxnSpPr>
              <p:spPr>
                <a:xfrm flipV="1">
                  <a:off x="410123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接连接符 465"/>
                <p:cNvCxnSpPr/>
                <p:nvPr/>
              </p:nvCxnSpPr>
              <p:spPr>
                <a:xfrm flipV="1">
                  <a:off x="442889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4" name="直接连接符 458"/>
              <p:cNvCxnSpPr/>
              <p:nvPr/>
            </p:nvCxnSpPr>
            <p:spPr>
              <a:xfrm flipV="1">
                <a:off x="7822908" y="1674718"/>
                <a:ext cx="391431" cy="153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459"/>
              <p:cNvCxnSpPr/>
              <p:nvPr/>
            </p:nvCxnSpPr>
            <p:spPr>
              <a:xfrm>
                <a:off x="7822908" y="1830032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460"/>
              <p:cNvCxnSpPr/>
              <p:nvPr/>
            </p:nvCxnSpPr>
            <p:spPr>
              <a:xfrm>
                <a:off x="7822908" y="2441138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461"/>
              <p:cNvCxnSpPr/>
              <p:nvPr/>
            </p:nvCxnSpPr>
            <p:spPr>
              <a:xfrm flipV="1">
                <a:off x="7825340" y="1820334"/>
                <a:ext cx="0" cy="6338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462"/>
              <p:cNvCxnSpPr/>
              <p:nvPr/>
            </p:nvCxnSpPr>
            <p:spPr>
              <a:xfrm>
                <a:off x="8192381" y="1681574"/>
                <a:ext cx="10603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直接连接符 451"/>
            <p:cNvCxnSpPr/>
            <p:nvPr/>
          </p:nvCxnSpPr>
          <p:spPr>
            <a:xfrm>
              <a:off x="3762290" y="182179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452"/>
            <p:cNvCxnSpPr/>
            <p:nvPr/>
          </p:nvCxnSpPr>
          <p:spPr>
            <a:xfrm>
              <a:off x="3762289" y="217231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453"/>
            <p:cNvCxnSpPr/>
            <p:nvPr/>
          </p:nvCxnSpPr>
          <p:spPr>
            <a:xfrm>
              <a:off x="3762288" y="1459617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454"/>
            <p:cNvCxnSpPr/>
            <p:nvPr/>
          </p:nvCxnSpPr>
          <p:spPr>
            <a:xfrm flipV="1">
              <a:off x="4000375" y="1256690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455"/>
            <p:cNvCxnSpPr/>
            <p:nvPr/>
          </p:nvCxnSpPr>
          <p:spPr>
            <a:xfrm flipV="1">
              <a:off x="4216275" y="1175461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456"/>
            <p:cNvCxnSpPr/>
            <p:nvPr/>
          </p:nvCxnSpPr>
          <p:spPr>
            <a:xfrm flipV="1">
              <a:off x="4444874" y="1073318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277355" y="446015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Mask RCNN Framework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933640" y="4447148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Add Character Segmentation Branch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9" name="矩形 6"/>
          <p:cNvSpPr/>
          <p:nvPr/>
        </p:nvSpPr>
        <p:spPr>
          <a:xfrm>
            <a:off x="179408" y="6109893"/>
            <a:ext cx="8271112" cy="21450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0" name="Rectangle 159"/>
          <p:cNvSpPr/>
          <p:nvPr/>
        </p:nvSpPr>
        <p:spPr>
          <a:xfrm>
            <a:off x="127590" y="6051052"/>
            <a:ext cx="88888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latin typeface="Times New Roman" panose="02020603050405020304" charset="0"/>
                <a:cs typeface="Times New Roman" panose="02020603050405020304" charset="0"/>
              </a:rPr>
              <a:t>He K et al. Mask r-cnn. ICCV 2017.</a:t>
            </a:r>
            <a:r>
              <a:rPr lang="en-US" sz="1300" b="0" i="0" u="none" strike="noStrike">
                <a:effectLst/>
                <a:latin typeface="Times New Roman" panose="02020603050405020304" charset="0"/>
                <a:cs typeface="Times New Roman" panose="02020603050405020304" charset="0"/>
              </a:rPr>
              <a:t>​</a:t>
            </a:r>
            <a:endParaRPr lang="en-US" sz="13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069 -0.0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11" grpId="0" animBg="1"/>
      <p:bldP spid="10" grpId="0"/>
      <p:bldP spid="15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834" y="1661402"/>
            <a:ext cx="805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Evaluation on End-to-End Recognition Task</a:t>
            </a:r>
            <a:r>
              <a:rPr lang="en-US" sz="2400"/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643689" y="2469079"/>
          <a:ext cx="7856620" cy="22250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95863"/>
                <a:gridCol w="974558"/>
                <a:gridCol w="890337"/>
                <a:gridCol w="1106905"/>
                <a:gridCol w="831482"/>
                <a:gridCol w="10574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ICDAR2015 (Oriented)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TotalText</a:t>
                      </a:r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(Curved)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Methods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Strong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Week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Generic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None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Full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Deep Text Spotter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(ICCV2017)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54.0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51.0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47.0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FOTS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[2]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(CVPR2018)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81.1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75.9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60.8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Textboxes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[3]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(AAAI2017)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36.3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48.9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MaskTextSpotter</a:t>
                      </a:r>
                      <a:endParaRPr lang="en-US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79.3  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73.0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62.4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52.9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71.8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6"/>
          <p:cNvSpPr/>
          <p:nvPr/>
        </p:nvSpPr>
        <p:spPr>
          <a:xfrm>
            <a:off x="179408" y="5662328"/>
            <a:ext cx="8785182" cy="66207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127590" y="5662328"/>
            <a:ext cx="8888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Busta M et al. Deep textspotter: An end-to-end trainable scene text localization and recognition framework. ICCV, 2017.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[2]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Liu X et al. Fots: Fast oriented text spotting with a unified network. CVPR, 2018.​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[3] Liao M et al. Textboxes: A fast text detector with a single deep neural network. AAAI, 2017.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702" y="154585"/>
            <a:ext cx="7868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Mask textspotter: An end-to-end trainable neural network for spotting text with arbitrary shapes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[Lyu et al., </a:t>
            </a:r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ECCV 2018​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4191" y="132332"/>
            <a:ext cx="7504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Mask TextSpotter: An End-to-End Trainable Neural Network for Spotting Text with Arbitrary Shapes. [Liao et al., TPAMI 2019]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283348" y="4986645"/>
            <a:ext cx="7547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Mask branch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Word segmentation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Character segmentation</a:t>
            </a:r>
            <a:endParaRPr lang="en-US" altLang="zh-CN" sz="1600" dirty="0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Sparial Attentional Module: model sequential information 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2" name="图片 13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384100" y="2331640"/>
            <a:ext cx="1287440" cy="172802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143" name="图片 134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718105" y="1919748"/>
            <a:ext cx="1733582" cy="2269283"/>
          </a:xfrm>
          <a:prstGeom prst="rect">
            <a:avLst/>
          </a:prstGeom>
        </p:spPr>
      </p:pic>
      <p:sp>
        <p:nvSpPr>
          <p:cNvPr id="144" name="矩形 135"/>
          <p:cNvSpPr/>
          <p:nvPr/>
        </p:nvSpPr>
        <p:spPr>
          <a:xfrm>
            <a:off x="6750558" y="2537777"/>
            <a:ext cx="1672353" cy="113941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grpSp>
        <p:nvGrpSpPr>
          <p:cNvPr id="145" name="组合 136"/>
          <p:cNvGrpSpPr/>
          <p:nvPr/>
        </p:nvGrpSpPr>
        <p:grpSpPr>
          <a:xfrm>
            <a:off x="1683637" y="2205987"/>
            <a:ext cx="1083435" cy="1788345"/>
            <a:chOff x="2192131" y="2148483"/>
            <a:chExt cx="1141397" cy="1698057"/>
          </a:xfrm>
        </p:grpSpPr>
        <p:sp>
          <p:nvSpPr>
            <p:cNvPr id="151" name="矩形 137"/>
            <p:cNvSpPr/>
            <p:nvPr/>
          </p:nvSpPr>
          <p:spPr>
            <a:xfrm>
              <a:off x="2270340" y="2215795"/>
              <a:ext cx="1063188" cy="15495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0" dirty="0"/>
            </a:p>
          </p:txBody>
        </p:sp>
        <p:cxnSp>
          <p:nvCxnSpPr>
            <p:cNvPr id="152" name="直接连接符 138"/>
            <p:cNvCxnSpPr/>
            <p:nvPr/>
          </p:nvCxnSpPr>
          <p:spPr>
            <a:xfrm flipV="1">
              <a:off x="2192131" y="2156644"/>
              <a:ext cx="755221" cy="3949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39"/>
            <p:cNvCxnSpPr/>
            <p:nvPr/>
          </p:nvCxnSpPr>
          <p:spPr>
            <a:xfrm>
              <a:off x="2199073" y="2547189"/>
              <a:ext cx="226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40"/>
            <p:cNvCxnSpPr/>
            <p:nvPr/>
          </p:nvCxnSpPr>
          <p:spPr>
            <a:xfrm>
              <a:off x="2192131" y="3844200"/>
              <a:ext cx="23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41"/>
            <p:cNvCxnSpPr/>
            <p:nvPr/>
          </p:nvCxnSpPr>
          <p:spPr>
            <a:xfrm flipV="1">
              <a:off x="2197021" y="2547189"/>
              <a:ext cx="2051" cy="12993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42"/>
            <p:cNvCxnSpPr/>
            <p:nvPr/>
          </p:nvCxnSpPr>
          <p:spPr>
            <a:xfrm>
              <a:off x="2947352" y="2148483"/>
              <a:ext cx="234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矩形 143"/>
          <p:cNvSpPr/>
          <p:nvPr/>
        </p:nvSpPr>
        <p:spPr>
          <a:xfrm>
            <a:off x="2200245" y="2810880"/>
            <a:ext cx="463004" cy="431408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58" name="矩形 144"/>
          <p:cNvSpPr/>
          <p:nvPr/>
        </p:nvSpPr>
        <p:spPr>
          <a:xfrm>
            <a:off x="1884048" y="2722675"/>
            <a:ext cx="363678" cy="1008810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59" name="矩形 145"/>
          <p:cNvSpPr/>
          <p:nvPr/>
        </p:nvSpPr>
        <p:spPr>
          <a:xfrm>
            <a:off x="1872975" y="2671011"/>
            <a:ext cx="799069" cy="84828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cxnSp>
        <p:nvCxnSpPr>
          <p:cNvPr id="160" name="直接箭头连接符 179"/>
          <p:cNvCxnSpPr/>
          <p:nvPr/>
        </p:nvCxnSpPr>
        <p:spPr>
          <a:xfrm>
            <a:off x="2674199" y="3100742"/>
            <a:ext cx="4381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80"/>
          <p:cNvSpPr txBox="1"/>
          <p:nvPr/>
        </p:nvSpPr>
        <p:spPr>
          <a:xfrm>
            <a:off x="2709007" y="2877158"/>
            <a:ext cx="482958" cy="1405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35" dirty="0">
                <a:latin typeface="Times New Roman" panose="02020603050405020304" charset="0"/>
                <a:cs typeface="Times New Roman" panose="02020603050405020304" charset="0"/>
              </a:rPr>
              <a:t>RoI Align</a:t>
            </a:r>
            <a:endParaRPr lang="zh-CN" altLang="en-US" sz="63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3" name="任意多边形: 形状 134"/>
          <p:cNvSpPr/>
          <p:nvPr/>
        </p:nvSpPr>
        <p:spPr>
          <a:xfrm>
            <a:off x="6781083" y="2591768"/>
            <a:ext cx="1606384" cy="1067402"/>
          </a:xfrm>
          <a:custGeom>
            <a:avLst/>
            <a:gdLst>
              <a:gd name="connsiteX0" fmla="*/ 0 w 3425190"/>
              <a:gd name="connsiteY0" fmla="*/ 1524000 h 2442210"/>
              <a:gd name="connsiteX1" fmla="*/ 0 w 3425190"/>
              <a:gd name="connsiteY1" fmla="*/ 1524000 h 2442210"/>
              <a:gd name="connsiteX2" fmla="*/ 19050 w 3425190"/>
              <a:gd name="connsiteY2" fmla="*/ 1497330 h 2442210"/>
              <a:gd name="connsiteX3" fmla="*/ 26670 w 3425190"/>
              <a:gd name="connsiteY3" fmla="*/ 1474470 h 2442210"/>
              <a:gd name="connsiteX4" fmla="*/ 30480 w 3425190"/>
              <a:gd name="connsiteY4" fmla="*/ 1424940 h 2442210"/>
              <a:gd name="connsiteX5" fmla="*/ 53340 w 3425190"/>
              <a:gd name="connsiteY5" fmla="*/ 1379220 h 2442210"/>
              <a:gd name="connsiteX6" fmla="*/ 57150 w 3425190"/>
              <a:gd name="connsiteY6" fmla="*/ 1367790 h 2442210"/>
              <a:gd name="connsiteX7" fmla="*/ 72390 w 3425190"/>
              <a:gd name="connsiteY7" fmla="*/ 1333500 h 2442210"/>
              <a:gd name="connsiteX8" fmla="*/ 76200 w 3425190"/>
              <a:gd name="connsiteY8" fmla="*/ 1322070 h 2442210"/>
              <a:gd name="connsiteX9" fmla="*/ 83820 w 3425190"/>
              <a:gd name="connsiteY9" fmla="*/ 1283970 h 2442210"/>
              <a:gd name="connsiteX10" fmla="*/ 87630 w 3425190"/>
              <a:gd name="connsiteY10" fmla="*/ 1264920 h 2442210"/>
              <a:gd name="connsiteX11" fmla="*/ 95250 w 3425190"/>
              <a:gd name="connsiteY11" fmla="*/ 1242060 h 2442210"/>
              <a:gd name="connsiteX12" fmla="*/ 106680 w 3425190"/>
              <a:gd name="connsiteY12" fmla="*/ 1200150 h 2442210"/>
              <a:gd name="connsiteX13" fmla="*/ 110490 w 3425190"/>
              <a:gd name="connsiteY13" fmla="*/ 1188720 h 2442210"/>
              <a:gd name="connsiteX14" fmla="*/ 121920 w 3425190"/>
              <a:gd name="connsiteY14" fmla="*/ 1181100 h 2442210"/>
              <a:gd name="connsiteX15" fmla="*/ 129540 w 3425190"/>
              <a:gd name="connsiteY15" fmla="*/ 1169670 h 2442210"/>
              <a:gd name="connsiteX16" fmla="*/ 156210 w 3425190"/>
              <a:gd name="connsiteY16" fmla="*/ 1143000 h 2442210"/>
              <a:gd name="connsiteX17" fmla="*/ 171450 w 3425190"/>
              <a:gd name="connsiteY17" fmla="*/ 1097280 h 2442210"/>
              <a:gd name="connsiteX18" fmla="*/ 175260 w 3425190"/>
              <a:gd name="connsiteY18" fmla="*/ 1085850 h 2442210"/>
              <a:gd name="connsiteX19" fmla="*/ 179070 w 3425190"/>
              <a:gd name="connsiteY19" fmla="*/ 1074420 h 2442210"/>
              <a:gd name="connsiteX20" fmla="*/ 190500 w 3425190"/>
              <a:gd name="connsiteY20" fmla="*/ 1036320 h 2442210"/>
              <a:gd name="connsiteX21" fmla="*/ 198120 w 3425190"/>
              <a:gd name="connsiteY21" fmla="*/ 1024890 h 2442210"/>
              <a:gd name="connsiteX22" fmla="*/ 205740 w 3425190"/>
              <a:gd name="connsiteY22" fmla="*/ 1002030 h 2442210"/>
              <a:gd name="connsiteX23" fmla="*/ 213360 w 3425190"/>
              <a:gd name="connsiteY23" fmla="*/ 979170 h 2442210"/>
              <a:gd name="connsiteX24" fmla="*/ 217170 w 3425190"/>
              <a:gd name="connsiteY24" fmla="*/ 967740 h 2442210"/>
              <a:gd name="connsiteX25" fmla="*/ 236220 w 3425190"/>
              <a:gd name="connsiteY25" fmla="*/ 941070 h 2442210"/>
              <a:gd name="connsiteX26" fmla="*/ 243840 w 3425190"/>
              <a:gd name="connsiteY26" fmla="*/ 918210 h 2442210"/>
              <a:gd name="connsiteX27" fmla="*/ 255270 w 3425190"/>
              <a:gd name="connsiteY27" fmla="*/ 906780 h 2442210"/>
              <a:gd name="connsiteX28" fmla="*/ 278130 w 3425190"/>
              <a:gd name="connsiteY28" fmla="*/ 891540 h 2442210"/>
              <a:gd name="connsiteX29" fmla="*/ 293370 w 3425190"/>
              <a:gd name="connsiteY29" fmla="*/ 868680 h 2442210"/>
              <a:gd name="connsiteX30" fmla="*/ 300990 w 3425190"/>
              <a:gd name="connsiteY30" fmla="*/ 857250 h 2442210"/>
              <a:gd name="connsiteX31" fmla="*/ 308610 w 3425190"/>
              <a:gd name="connsiteY31" fmla="*/ 834390 h 2442210"/>
              <a:gd name="connsiteX32" fmla="*/ 312420 w 3425190"/>
              <a:gd name="connsiteY32" fmla="*/ 822960 h 2442210"/>
              <a:gd name="connsiteX33" fmla="*/ 327660 w 3425190"/>
              <a:gd name="connsiteY33" fmla="*/ 800100 h 2442210"/>
              <a:gd name="connsiteX34" fmla="*/ 339090 w 3425190"/>
              <a:gd name="connsiteY34" fmla="*/ 788670 h 2442210"/>
              <a:gd name="connsiteX35" fmla="*/ 365760 w 3425190"/>
              <a:gd name="connsiteY35" fmla="*/ 758190 h 2442210"/>
              <a:gd name="connsiteX36" fmla="*/ 381000 w 3425190"/>
              <a:gd name="connsiteY36" fmla="*/ 735330 h 2442210"/>
              <a:gd name="connsiteX37" fmla="*/ 407670 w 3425190"/>
              <a:gd name="connsiteY37" fmla="*/ 701040 h 2442210"/>
              <a:gd name="connsiteX38" fmla="*/ 419100 w 3425190"/>
              <a:gd name="connsiteY38" fmla="*/ 678180 h 2442210"/>
              <a:gd name="connsiteX39" fmla="*/ 426720 w 3425190"/>
              <a:gd name="connsiteY39" fmla="*/ 662940 h 2442210"/>
              <a:gd name="connsiteX40" fmla="*/ 430530 w 3425190"/>
              <a:gd name="connsiteY40" fmla="*/ 651510 h 2442210"/>
              <a:gd name="connsiteX41" fmla="*/ 441960 w 3425190"/>
              <a:gd name="connsiteY41" fmla="*/ 640080 h 2442210"/>
              <a:gd name="connsiteX42" fmla="*/ 461010 w 3425190"/>
              <a:gd name="connsiteY42" fmla="*/ 605790 h 2442210"/>
              <a:gd name="connsiteX43" fmla="*/ 468630 w 3425190"/>
              <a:gd name="connsiteY43" fmla="*/ 594360 h 2442210"/>
              <a:gd name="connsiteX44" fmla="*/ 487680 w 3425190"/>
              <a:gd name="connsiteY44" fmla="*/ 560070 h 2442210"/>
              <a:gd name="connsiteX45" fmla="*/ 510540 w 3425190"/>
              <a:gd name="connsiteY45" fmla="*/ 521970 h 2442210"/>
              <a:gd name="connsiteX46" fmla="*/ 518160 w 3425190"/>
              <a:gd name="connsiteY46" fmla="*/ 510540 h 2442210"/>
              <a:gd name="connsiteX47" fmla="*/ 521970 w 3425190"/>
              <a:gd name="connsiteY47" fmla="*/ 499110 h 2442210"/>
              <a:gd name="connsiteX48" fmla="*/ 533400 w 3425190"/>
              <a:gd name="connsiteY48" fmla="*/ 491490 h 2442210"/>
              <a:gd name="connsiteX49" fmla="*/ 548640 w 3425190"/>
              <a:gd name="connsiteY49" fmla="*/ 468630 h 2442210"/>
              <a:gd name="connsiteX50" fmla="*/ 556260 w 3425190"/>
              <a:gd name="connsiteY50" fmla="*/ 457200 h 2442210"/>
              <a:gd name="connsiteX51" fmla="*/ 567690 w 3425190"/>
              <a:gd name="connsiteY51" fmla="*/ 449580 h 2442210"/>
              <a:gd name="connsiteX52" fmla="*/ 575310 w 3425190"/>
              <a:gd name="connsiteY52" fmla="*/ 438150 h 2442210"/>
              <a:gd name="connsiteX53" fmla="*/ 586740 w 3425190"/>
              <a:gd name="connsiteY53" fmla="*/ 430530 h 2442210"/>
              <a:gd name="connsiteX54" fmla="*/ 613410 w 3425190"/>
              <a:gd name="connsiteY54" fmla="*/ 400050 h 2442210"/>
              <a:gd name="connsiteX55" fmla="*/ 621030 w 3425190"/>
              <a:gd name="connsiteY55" fmla="*/ 388620 h 2442210"/>
              <a:gd name="connsiteX56" fmla="*/ 643890 w 3425190"/>
              <a:gd name="connsiteY56" fmla="*/ 373380 h 2442210"/>
              <a:gd name="connsiteX57" fmla="*/ 651510 w 3425190"/>
              <a:gd name="connsiteY57" fmla="*/ 361950 h 2442210"/>
              <a:gd name="connsiteX58" fmla="*/ 674370 w 3425190"/>
              <a:gd name="connsiteY58" fmla="*/ 346710 h 2442210"/>
              <a:gd name="connsiteX59" fmla="*/ 697230 w 3425190"/>
              <a:gd name="connsiteY59" fmla="*/ 331470 h 2442210"/>
              <a:gd name="connsiteX60" fmla="*/ 708660 w 3425190"/>
              <a:gd name="connsiteY60" fmla="*/ 323850 h 2442210"/>
              <a:gd name="connsiteX61" fmla="*/ 731520 w 3425190"/>
              <a:gd name="connsiteY61" fmla="*/ 304800 h 2442210"/>
              <a:gd name="connsiteX62" fmla="*/ 742950 w 3425190"/>
              <a:gd name="connsiteY62" fmla="*/ 300990 h 2442210"/>
              <a:gd name="connsiteX63" fmla="*/ 777240 w 3425190"/>
              <a:gd name="connsiteY63" fmla="*/ 274320 h 2442210"/>
              <a:gd name="connsiteX64" fmla="*/ 788670 w 3425190"/>
              <a:gd name="connsiteY64" fmla="*/ 266700 h 2442210"/>
              <a:gd name="connsiteX65" fmla="*/ 800100 w 3425190"/>
              <a:gd name="connsiteY65" fmla="*/ 259080 h 2442210"/>
              <a:gd name="connsiteX66" fmla="*/ 826770 w 3425190"/>
              <a:gd name="connsiteY66" fmla="*/ 247650 h 2442210"/>
              <a:gd name="connsiteX67" fmla="*/ 838200 w 3425190"/>
              <a:gd name="connsiteY67" fmla="*/ 243840 h 2442210"/>
              <a:gd name="connsiteX68" fmla="*/ 861060 w 3425190"/>
              <a:gd name="connsiteY68" fmla="*/ 228600 h 2442210"/>
              <a:gd name="connsiteX69" fmla="*/ 872490 w 3425190"/>
              <a:gd name="connsiteY69" fmla="*/ 220980 h 2442210"/>
              <a:gd name="connsiteX70" fmla="*/ 883920 w 3425190"/>
              <a:gd name="connsiteY70" fmla="*/ 217170 h 2442210"/>
              <a:gd name="connsiteX71" fmla="*/ 895350 w 3425190"/>
              <a:gd name="connsiteY71" fmla="*/ 205740 h 2442210"/>
              <a:gd name="connsiteX72" fmla="*/ 922020 w 3425190"/>
              <a:gd name="connsiteY72" fmla="*/ 190500 h 2442210"/>
              <a:gd name="connsiteX73" fmla="*/ 933450 w 3425190"/>
              <a:gd name="connsiteY73" fmla="*/ 182880 h 2442210"/>
              <a:gd name="connsiteX74" fmla="*/ 944880 w 3425190"/>
              <a:gd name="connsiteY74" fmla="*/ 179070 h 2442210"/>
              <a:gd name="connsiteX75" fmla="*/ 963930 w 3425190"/>
              <a:gd name="connsiteY75" fmla="*/ 167640 h 2442210"/>
              <a:gd name="connsiteX76" fmla="*/ 986790 w 3425190"/>
              <a:gd name="connsiteY76" fmla="*/ 160020 h 2442210"/>
              <a:gd name="connsiteX77" fmla="*/ 994410 w 3425190"/>
              <a:gd name="connsiteY77" fmla="*/ 148590 h 2442210"/>
              <a:gd name="connsiteX78" fmla="*/ 1024890 w 3425190"/>
              <a:gd name="connsiteY78" fmla="*/ 140970 h 2442210"/>
              <a:gd name="connsiteX79" fmla="*/ 1051560 w 3425190"/>
              <a:gd name="connsiteY79" fmla="*/ 125730 h 2442210"/>
              <a:gd name="connsiteX80" fmla="*/ 1062990 w 3425190"/>
              <a:gd name="connsiteY80" fmla="*/ 118110 h 2442210"/>
              <a:gd name="connsiteX81" fmla="*/ 1078230 w 3425190"/>
              <a:gd name="connsiteY81" fmla="*/ 114300 h 2442210"/>
              <a:gd name="connsiteX82" fmla="*/ 1104900 w 3425190"/>
              <a:gd name="connsiteY82" fmla="*/ 106680 h 2442210"/>
              <a:gd name="connsiteX83" fmla="*/ 1116330 w 3425190"/>
              <a:gd name="connsiteY83" fmla="*/ 99060 h 2442210"/>
              <a:gd name="connsiteX84" fmla="*/ 1139190 w 3425190"/>
              <a:gd name="connsiteY84" fmla="*/ 91440 h 2442210"/>
              <a:gd name="connsiteX85" fmla="*/ 1162050 w 3425190"/>
              <a:gd name="connsiteY85" fmla="*/ 80010 h 2442210"/>
              <a:gd name="connsiteX86" fmla="*/ 1177290 w 3425190"/>
              <a:gd name="connsiteY86" fmla="*/ 72390 h 2442210"/>
              <a:gd name="connsiteX87" fmla="*/ 1200150 w 3425190"/>
              <a:gd name="connsiteY87" fmla="*/ 64770 h 2442210"/>
              <a:gd name="connsiteX88" fmla="*/ 1211580 w 3425190"/>
              <a:gd name="connsiteY88" fmla="*/ 60960 h 2442210"/>
              <a:gd name="connsiteX89" fmla="*/ 1223010 w 3425190"/>
              <a:gd name="connsiteY89" fmla="*/ 57150 h 2442210"/>
              <a:gd name="connsiteX90" fmla="*/ 1238250 w 3425190"/>
              <a:gd name="connsiteY90" fmla="*/ 53340 h 2442210"/>
              <a:gd name="connsiteX91" fmla="*/ 1261110 w 3425190"/>
              <a:gd name="connsiteY91" fmla="*/ 41910 h 2442210"/>
              <a:gd name="connsiteX92" fmla="*/ 1280160 w 3425190"/>
              <a:gd name="connsiteY92" fmla="*/ 38100 h 2442210"/>
              <a:gd name="connsiteX93" fmla="*/ 1291590 w 3425190"/>
              <a:gd name="connsiteY93" fmla="*/ 34290 h 2442210"/>
              <a:gd name="connsiteX94" fmla="*/ 1344930 w 3425190"/>
              <a:gd name="connsiteY94" fmla="*/ 22860 h 2442210"/>
              <a:gd name="connsiteX95" fmla="*/ 1421130 w 3425190"/>
              <a:gd name="connsiteY95" fmla="*/ 19050 h 2442210"/>
              <a:gd name="connsiteX96" fmla="*/ 1451610 w 3425190"/>
              <a:gd name="connsiteY96" fmla="*/ 11430 h 2442210"/>
              <a:gd name="connsiteX97" fmla="*/ 1478280 w 3425190"/>
              <a:gd name="connsiteY97" fmla="*/ 7620 h 2442210"/>
              <a:gd name="connsiteX98" fmla="*/ 1508760 w 3425190"/>
              <a:gd name="connsiteY98" fmla="*/ 0 h 2442210"/>
              <a:gd name="connsiteX99" fmla="*/ 1691640 w 3425190"/>
              <a:gd name="connsiteY99" fmla="*/ 3810 h 2442210"/>
              <a:gd name="connsiteX100" fmla="*/ 1805940 w 3425190"/>
              <a:gd name="connsiteY100" fmla="*/ 15240 h 2442210"/>
              <a:gd name="connsiteX101" fmla="*/ 1844040 w 3425190"/>
              <a:gd name="connsiteY101" fmla="*/ 19050 h 2442210"/>
              <a:gd name="connsiteX102" fmla="*/ 1870710 w 3425190"/>
              <a:gd name="connsiteY102" fmla="*/ 22860 h 2442210"/>
              <a:gd name="connsiteX103" fmla="*/ 1931670 w 3425190"/>
              <a:gd name="connsiteY103" fmla="*/ 26670 h 2442210"/>
              <a:gd name="connsiteX104" fmla="*/ 1954530 w 3425190"/>
              <a:gd name="connsiteY104" fmla="*/ 30480 h 2442210"/>
              <a:gd name="connsiteX105" fmla="*/ 1965960 w 3425190"/>
              <a:gd name="connsiteY105" fmla="*/ 34290 h 2442210"/>
              <a:gd name="connsiteX106" fmla="*/ 1996440 w 3425190"/>
              <a:gd name="connsiteY106" fmla="*/ 38100 h 2442210"/>
              <a:gd name="connsiteX107" fmla="*/ 2011680 w 3425190"/>
              <a:gd name="connsiteY107" fmla="*/ 41910 h 2442210"/>
              <a:gd name="connsiteX108" fmla="*/ 2038350 w 3425190"/>
              <a:gd name="connsiteY108" fmla="*/ 45720 h 2442210"/>
              <a:gd name="connsiteX109" fmla="*/ 2080260 w 3425190"/>
              <a:gd name="connsiteY109" fmla="*/ 57150 h 2442210"/>
              <a:gd name="connsiteX110" fmla="*/ 2114550 w 3425190"/>
              <a:gd name="connsiteY110" fmla="*/ 64770 h 2442210"/>
              <a:gd name="connsiteX111" fmla="*/ 2141220 w 3425190"/>
              <a:gd name="connsiteY111" fmla="*/ 68580 h 2442210"/>
              <a:gd name="connsiteX112" fmla="*/ 2160270 w 3425190"/>
              <a:gd name="connsiteY112" fmla="*/ 72390 h 2442210"/>
              <a:gd name="connsiteX113" fmla="*/ 2171700 w 3425190"/>
              <a:gd name="connsiteY113" fmla="*/ 76200 h 2442210"/>
              <a:gd name="connsiteX114" fmla="*/ 2202180 w 3425190"/>
              <a:gd name="connsiteY114" fmla="*/ 80010 h 2442210"/>
              <a:gd name="connsiteX115" fmla="*/ 2213610 w 3425190"/>
              <a:gd name="connsiteY115" fmla="*/ 87630 h 2442210"/>
              <a:gd name="connsiteX116" fmla="*/ 2251710 w 3425190"/>
              <a:gd name="connsiteY116" fmla="*/ 99060 h 2442210"/>
              <a:gd name="connsiteX117" fmla="*/ 2270760 w 3425190"/>
              <a:gd name="connsiteY117" fmla="*/ 110490 h 2442210"/>
              <a:gd name="connsiteX118" fmla="*/ 2301240 w 3425190"/>
              <a:gd name="connsiteY118" fmla="*/ 125730 h 2442210"/>
              <a:gd name="connsiteX119" fmla="*/ 2327910 w 3425190"/>
              <a:gd name="connsiteY119" fmla="*/ 137160 h 2442210"/>
              <a:gd name="connsiteX120" fmla="*/ 2354580 w 3425190"/>
              <a:gd name="connsiteY120" fmla="*/ 152400 h 2442210"/>
              <a:gd name="connsiteX121" fmla="*/ 2392680 w 3425190"/>
              <a:gd name="connsiteY121" fmla="*/ 175260 h 2442210"/>
              <a:gd name="connsiteX122" fmla="*/ 2411730 w 3425190"/>
              <a:gd name="connsiteY122" fmla="*/ 186690 h 2442210"/>
              <a:gd name="connsiteX123" fmla="*/ 2426970 w 3425190"/>
              <a:gd name="connsiteY123" fmla="*/ 198120 h 2442210"/>
              <a:gd name="connsiteX124" fmla="*/ 2461260 w 3425190"/>
              <a:gd name="connsiteY124" fmla="*/ 217170 h 2442210"/>
              <a:gd name="connsiteX125" fmla="*/ 2468880 w 3425190"/>
              <a:gd name="connsiteY125" fmla="*/ 228600 h 2442210"/>
              <a:gd name="connsiteX126" fmla="*/ 2480310 w 3425190"/>
              <a:gd name="connsiteY126" fmla="*/ 232410 h 2442210"/>
              <a:gd name="connsiteX127" fmla="*/ 2510790 w 3425190"/>
              <a:gd name="connsiteY127" fmla="*/ 251460 h 2442210"/>
              <a:gd name="connsiteX128" fmla="*/ 2526030 w 3425190"/>
              <a:gd name="connsiteY128" fmla="*/ 262890 h 2442210"/>
              <a:gd name="connsiteX129" fmla="*/ 2548890 w 3425190"/>
              <a:gd name="connsiteY129" fmla="*/ 278130 h 2442210"/>
              <a:gd name="connsiteX130" fmla="*/ 2571750 w 3425190"/>
              <a:gd name="connsiteY130" fmla="*/ 293370 h 2442210"/>
              <a:gd name="connsiteX131" fmla="*/ 2586990 w 3425190"/>
              <a:gd name="connsiteY131" fmla="*/ 304800 h 2442210"/>
              <a:gd name="connsiteX132" fmla="*/ 2609850 w 3425190"/>
              <a:gd name="connsiteY132" fmla="*/ 320040 h 2442210"/>
              <a:gd name="connsiteX133" fmla="*/ 2632710 w 3425190"/>
              <a:gd name="connsiteY133" fmla="*/ 342900 h 2442210"/>
              <a:gd name="connsiteX134" fmla="*/ 2644140 w 3425190"/>
              <a:gd name="connsiteY134" fmla="*/ 350520 h 2442210"/>
              <a:gd name="connsiteX135" fmla="*/ 2678430 w 3425190"/>
              <a:gd name="connsiteY135" fmla="*/ 381000 h 2442210"/>
              <a:gd name="connsiteX136" fmla="*/ 2697480 w 3425190"/>
              <a:gd name="connsiteY136" fmla="*/ 407670 h 2442210"/>
              <a:gd name="connsiteX137" fmla="*/ 2705100 w 3425190"/>
              <a:gd name="connsiteY137" fmla="*/ 422910 h 2442210"/>
              <a:gd name="connsiteX138" fmla="*/ 2716530 w 3425190"/>
              <a:gd name="connsiteY138" fmla="*/ 434340 h 2442210"/>
              <a:gd name="connsiteX139" fmla="*/ 2739390 w 3425190"/>
              <a:gd name="connsiteY139" fmla="*/ 464820 h 2442210"/>
              <a:gd name="connsiteX140" fmla="*/ 2739390 w 3425190"/>
              <a:gd name="connsiteY140" fmla="*/ 464820 h 2442210"/>
              <a:gd name="connsiteX141" fmla="*/ 2747010 w 3425190"/>
              <a:gd name="connsiteY141" fmla="*/ 476250 h 2442210"/>
              <a:gd name="connsiteX142" fmla="*/ 2754630 w 3425190"/>
              <a:gd name="connsiteY142" fmla="*/ 491490 h 2442210"/>
              <a:gd name="connsiteX143" fmla="*/ 2796540 w 3425190"/>
              <a:gd name="connsiteY143" fmla="*/ 541020 h 2442210"/>
              <a:gd name="connsiteX144" fmla="*/ 2811780 w 3425190"/>
              <a:gd name="connsiteY144" fmla="*/ 560070 h 2442210"/>
              <a:gd name="connsiteX145" fmla="*/ 2827020 w 3425190"/>
              <a:gd name="connsiteY145" fmla="*/ 579120 h 2442210"/>
              <a:gd name="connsiteX146" fmla="*/ 2846070 w 3425190"/>
              <a:gd name="connsiteY146" fmla="*/ 605790 h 2442210"/>
              <a:gd name="connsiteX147" fmla="*/ 2861310 w 3425190"/>
              <a:gd name="connsiteY147" fmla="*/ 628650 h 2442210"/>
              <a:gd name="connsiteX148" fmla="*/ 2868930 w 3425190"/>
              <a:gd name="connsiteY148" fmla="*/ 643890 h 2442210"/>
              <a:gd name="connsiteX149" fmla="*/ 2895600 w 3425190"/>
              <a:gd name="connsiteY149" fmla="*/ 678180 h 2442210"/>
              <a:gd name="connsiteX150" fmla="*/ 2910840 w 3425190"/>
              <a:gd name="connsiteY150" fmla="*/ 701040 h 2442210"/>
              <a:gd name="connsiteX151" fmla="*/ 2918460 w 3425190"/>
              <a:gd name="connsiteY151" fmla="*/ 712470 h 2442210"/>
              <a:gd name="connsiteX152" fmla="*/ 2929890 w 3425190"/>
              <a:gd name="connsiteY152" fmla="*/ 720090 h 2442210"/>
              <a:gd name="connsiteX153" fmla="*/ 2948940 w 3425190"/>
              <a:gd name="connsiteY153" fmla="*/ 742950 h 2442210"/>
              <a:gd name="connsiteX154" fmla="*/ 2964180 w 3425190"/>
              <a:gd name="connsiteY154" fmla="*/ 769620 h 2442210"/>
              <a:gd name="connsiteX155" fmla="*/ 2979420 w 3425190"/>
              <a:gd name="connsiteY155" fmla="*/ 792480 h 2442210"/>
              <a:gd name="connsiteX156" fmla="*/ 2987040 w 3425190"/>
              <a:gd name="connsiteY156" fmla="*/ 803910 h 2442210"/>
              <a:gd name="connsiteX157" fmla="*/ 2998470 w 3425190"/>
              <a:gd name="connsiteY157" fmla="*/ 819150 h 2442210"/>
              <a:gd name="connsiteX158" fmla="*/ 3006090 w 3425190"/>
              <a:gd name="connsiteY158" fmla="*/ 834390 h 2442210"/>
              <a:gd name="connsiteX159" fmla="*/ 3025140 w 3425190"/>
              <a:gd name="connsiteY159" fmla="*/ 861060 h 2442210"/>
              <a:gd name="connsiteX160" fmla="*/ 3028950 w 3425190"/>
              <a:gd name="connsiteY160" fmla="*/ 872490 h 2442210"/>
              <a:gd name="connsiteX161" fmla="*/ 3040380 w 3425190"/>
              <a:gd name="connsiteY161" fmla="*/ 883920 h 2442210"/>
              <a:gd name="connsiteX162" fmla="*/ 3048000 w 3425190"/>
              <a:gd name="connsiteY162" fmla="*/ 895350 h 2442210"/>
              <a:gd name="connsiteX163" fmla="*/ 3051810 w 3425190"/>
              <a:gd name="connsiteY163" fmla="*/ 910590 h 2442210"/>
              <a:gd name="connsiteX164" fmla="*/ 3063240 w 3425190"/>
              <a:gd name="connsiteY164" fmla="*/ 922020 h 2442210"/>
              <a:gd name="connsiteX165" fmla="*/ 3070860 w 3425190"/>
              <a:gd name="connsiteY165" fmla="*/ 933450 h 2442210"/>
              <a:gd name="connsiteX166" fmla="*/ 3074670 w 3425190"/>
              <a:gd name="connsiteY166" fmla="*/ 944880 h 2442210"/>
              <a:gd name="connsiteX167" fmla="*/ 3089910 w 3425190"/>
              <a:gd name="connsiteY167" fmla="*/ 967740 h 2442210"/>
              <a:gd name="connsiteX168" fmla="*/ 3097530 w 3425190"/>
              <a:gd name="connsiteY168" fmla="*/ 979170 h 2442210"/>
              <a:gd name="connsiteX169" fmla="*/ 3101340 w 3425190"/>
              <a:gd name="connsiteY169" fmla="*/ 990600 h 2442210"/>
              <a:gd name="connsiteX170" fmla="*/ 3124200 w 3425190"/>
              <a:gd name="connsiteY170" fmla="*/ 1032510 h 2442210"/>
              <a:gd name="connsiteX171" fmla="*/ 3139440 w 3425190"/>
              <a:gd name="connsiteY171" fmla="*/ 1066800 h 2442210"/>
              <a:gd name="connsiteX172" fmla="*/ 3154680 w 3425190"/>
              <a:gd name="connsiteY172" fmla="*/ 1089660 h 2442210"/>
              <a:gd name="connsiteX173" fmla="*/ 3166110 w 3425190"/>
              <a:gd name="connsiteY173" fmla="*/ 1116330 h 2442210"/>
              <a:gd name="connsiteX174" fmla="*/ 3177540 w 3425190"/>
              <a:gd name="connsiteY174" fmla="*/ 1123950 h 2442210"/>
              <a:gd name="connsiteX175" fmla="*/ 3196590 w 3425190"/>
              <a:gd name="connsiteY175" fmla="*/ 1150620 h 2442210"/>
              <a:gd name="connsiteX176" fmla="*/ 3204210 w 3425190"/>
              <a:gd name="connsiteY176" fmla="*/ 1162050 h 2442210"/>
              <a:gd name="connsiteX177" fmla="*/ 3208020 w 3425190"/>
              <a:gd name="connsiteY177" fmla="*/ 1173480 h 2442210"/>
              <a:gd name="connsiteX178" fmla="*/ 3223260 w 3425190"/>
              <a:gd name="connsiteY178" fmla="*/ 1196340 h 2442210"/>
              <a:gd name="connsiteX179" fmla="*/ 3238500 w 3425190"/>
              <a:gd name="connsiteY179" fmla="*/ 1234440 h 2442210"/>
              <a:gd name="connsiteX180" fmla="*/ 3257550 w 3425190"/>
              <a:gd name="connsiteY180" fmla="*/ 1261110 h 2442210"/>
              <a:gd name="connsiteX181" fmla="*/ 3261360 w 3425190"/>
              <a:gd name="connsiteY181" fmla="*/ 1272540 h 2442210"/>
              <a:gd name="connsiteX182" fmla="*/ 3257550 w 3425190"/>
              <a:gd name="connsiteY182" fmla="*/ 1287780 h 2442210"/>
              <a:gd name="connsiteX183" fmla="*/ 3204210 w 3425190"/>
              <a:gd name="connsiteY183" fmla="*/ 1283970 h 2442210"/>
              <a:gd name="connsiteX184" fmla="*/ 3242310 w 3425190"/>
              <a:gd name="connsiteY184" fmla="*/ 1295400 h 2442210"/>
              <a:gd name="connsiteX185" fmla="*/ 3261360 w 3425190"/>
              <a:gd name="connsiteY185" fmla="*/ 1306830 h 2442210"/>
              <a:gd name="connsiteX186" fmla="*/ 3288030 w 3425190"/>
              <a:gd name="connsiteY186" fmla="*/ 1322070 h 2442210"/>
              <a:gd name="connsiteX187" fmla="*/ 3303270 w 3425190"/>
              <a:gd name="connsiteY187" fmla="*/ 1344930 h 2442210"/>
              <a:gd name="connsiteX188" fmla="*/ 3322320 w 3425190"/>
              <a:gd name="connsiteY188" fmla="*/ 1367790 h 2442210"/>
              <a:gd name="connsiteX189" fmla="*/ 3341370 w 3425190"/>
              <a:gd name="connsiteY189" fmla="*/ 1394460 h 2442210"/>
              <a:gd name="connsiteX190" fmla="*/ 3345180 w 3425190"/>
              <a:gd name="connsiteY190" fmla="*/ 1413510 h 2442210"/>
              <a:gd name="connsiteX191" fmla="*/ 3352800 w 3425190"/>
              <a:gd name="connsiteY191" fmla="*/ 1436370 h 2442210"/>
              <a:gd name="connsiteX192" fmla="*/ 3356610 w 3425190"/>
              <a:gd name="connsiteY192" fmla="*/ 1463040 h 2442210"/>
              <a:gd name="connsiteX193" fmla="*/ 3360420 w 3425190"/>
              <a:gd name="connsiteY193" fmla="*/ 1474470 h 2442210"/>
              <a:gd name="connsiteX194" fmla="*/ 3368040 w 3425190"/>
              <a:gd name="connsiteY194" fmla="*/ 1516380 h 2442210"/>
              <a:gd name="connsiteX195" fmla="*/ 3371850 w 3425190"/>
              <a:gd name="connsiteY195" fmla="*/ 1565910 h 2442210"/>
              <a:gd name="connsiteX196" fmla="*/ 3379470 w 3425190"/>
              <a:gd name="connsiteY196" fmla="*/ 1592580 h 2442210"/>
              <a:gd name="connsiteX197" fmla="*/ 3387090 w 3425190"/>
              <a:gd name="connsiteY197" fmla="*/ 1623060 h 2442210"/>
              <a:gd name="connsiteX198" fmla="*/ 3398520 w 3425190"/>
              <a:gd name="connsiteY198" fmla="*/ 1657350 h 2442210"/>
              <a:gd name="connsiteX199" fmla="*/ 3402330 w 3425190"/>
              <a:gd name="connsiteY199" fmla="*/ 1668780 h 2442210"/>
              <a:gd name="connsiteX200" fmla="*/ 3409950 w 3425190"/>
              <a:gd name="connsiteY200" fmla="*/ 1695450 h 2442210"/>
              <a:gd name="connsiteX201" fmla="*/ 3413760 w 3425190"/>
              <a:gd name="connsiteY201" fmla="*/ 1729740 h 2442210"/>
              <a:gd name="connsiteX202" fmla="*/ 3417570 w 3425190"/>
              <a:gd name="connsiteY202" fmla="*/ 1741170 h 2442210"/>
              <a:gd name="connsiteX203" fmla="*/ 3421380 w 3425190"/>
              <a:gd name="connsiteY203" fmla="*/ 1756410 h 2442210"/>
              <a:gd name="connsiteX204" fmla="*/ 3425190 w 3425190"/>
              <a:gd name="connsiteY204" fmla="*/ 1786890 h 2442210"/>
              <a:gd name="connsiteX205" fmla="*/ 3421380 w 3425190"/>
              <a:gd name="connsiteY205" fmla="*/ 1847850 h 2442210"/>
              <a:gd name="connsiteX206" fmla="*/ 3417570 w 3425190"/>
              <a:gd name="connsiteY206" fmla="*/ 1866900 h 2442210"/>
              <a:gd name="connsiteX207" fmla="*/ 3409950 w 3425190"/>
              <a:gd name="connsiteY207" fmla="*/ 1878330 h 2442210"/>
              <a:gd name="connsiteX208" fmla="*/ 3402330 w 3425190"/>
              <a:gd name="connsiteY208" fmla="*/ 1893570 h 2442210"/>
              <a:gd name="connsiteX209" fmla="*/ 3379470 w 3425190"/>
              <a:gd name="connsiteY209" fmla="*/ 1920240 h 2442210"/>
              <a:gd name="connsiteX210" fmla="*/ 3345180 w 3425190"/>
              <a:gd name="connsiteY210" fmla="*/ 1965960 h 2442210"/>
              <a:gd name="connsiteX211" fmla="*/ 3333750 w 3425190"/>
              <a:gd name="connsiteY211" fmla="*/ 1973580 h 2442210"/>
              <a:gd name="connsiteX212" fmla="*/ 3318510 w 3425190"/>
              <a:gd name="connsiteY212" fmla="*/ 1988820 h 2442210"/>
              <a:gd name="connsiteX213" fmla="*/ 3303270 w 3425190"/>
              <a:gd name="connsiteY213" fmla="*/ 2011680 h 2442210"/>
              <a:gd name="connsiteX214" fmla="*/ 3295650 w 3425190"/>
              <a:gd name="connsiteY214" fmla="*/ 2023110 h 2442210"/>
              <a:gd name="connsiteX215" fmla="*/ 3284220 w 3425190"/>
              <a:gd name="connsiteY215" fmla="*/ 2030730 h 2442210"/>
              <a:gd name="connsiteX216" fmla="*/ 3280410 w 3425190"/>
              <a:gd name="connsiteY216" fmla="*/ 2042160 h 2442210"/>
              <a:gd name="connsiteX217" fmla="*/ 3268980 w 3425190"/>
              <a:gd name="connsiteY217" fmla="*/ 2049780 h 2442210"/>
              <a:gd name="connsiteX218" fmla="*/ 3257550 w 3425190"/>
              <a:gd name="connsiteY218" fmla="*/ 2061210 h 2442210"/>
              <a:gd name="connsiteX219" fmla="*/ 3246120 w 3425190"/>
              <a:gd name="connsiteY219" fmla="*/ 2068830 h 2442210"/>
              <a:gd name="connsiteX220" fmla="*/ 3223260 w 3425190"/>
              <a:gd name="connsiteY220" fmla="*/ 2084070 h 2442210"/>
              <a:gd name="connsiteX221" fmla="*/ 3204210 w 3425190"/>
              <a:gd name="connsiteY221" fmla="*/ 2103120 h 2442210"/>
              <a:gd name="connsiteX222" fmla="*/ 3188970 w 3425190"/>
              <a:gd name="connsiteY222" fmla="*/ 2118360 h 2442210"/>
              <a:gd name="connsiteX223" fmla="*/ 3166110 w 3425190"/>
              <a:gd name="connsiteY223" fmla="*/ 2133600 h 2442210"/>
              <a:gd name="connsiteX224" fmla="*/ 3135630 w 3425190"/>
              <a:gd name="connsiteY224" fmla="*/ 2160270 h 2442210"/>
              <a:gd name="connsiteX225" fmla="*/ 3108960 w 3425190"/>
              <a:gd name="connsiteY225" fmla="*/ 2179320 h 2442210"/>
              <a:gd name="connsiteX226" fmla="*/ 3097530 w 3425190"/>
              <a:gd name="connsiteY226" fmla="*/ 2183130 h 2442210"/>
              <a:gd name="connsiteX227" fmla="*/ 3063240 w 3425190"/>
              <a:gd name="connsiteY227" fmla="*/ 2209800 h 2442210"/>
              <a:gd name="connsiteX228" fmla="*/ 3040380 w 3425190"/>
              <a:gd name="connsiteY228" fmla="*/ 2221230 h 2442210"/>
              <a:gd name="connsiteX229" fmla="*/ 3021330 w 3425190"/>
              <a:gd name="connsiteY229" fmla="*/ 2240280 h 2442210"/>
              <a:gd name="connsiteX230" fmla="*/ 3009900 w 3425190"/>
              <a:gd name="connsiteY230" fmla="*/ 2244090 h 2442210"/>
              <a:gd name="connsiteX231" fmla="*/ 2987040 w 3425190"/>
              <a:gd name="connsiteY231" fmla="*/ 2259330 h 2442210"/>
              <a:gd name="connsiteX232" fmla="*/ 2975610 w 3425190"/>
              <a:gd name="connsiteY232" fmla="*/ 2266950 h 2442210"/>
              <a:gd name="connsiteX233" fmla="*/ 2960370 w 3425190"/>
              <a:gd name="connsiteY233" fmla="*/ 2274570 h 2442210"/>
              <a:gd name="connsiteX234" fmla="*/ 2948940 w 3425190"/>
              <a:gd name="connsiteY234" fmla="*/ 2278380 h 2442210"/>
              <a:gd name="connsiteX235" fmla="*/ 2937510 w 3425190"/>
              <a:gd name="connsiteY235" fmla="*/ 2286000 h 2442210"/>
              <a:gd name="connsiteX236" fmla="*/ 2926080 w 3425190"/>
              <a:gd name="connsiteY236" fmla="*/ 2297430 h 2442210"/>
              <a:gd name="connsiteX237" fmla="*/ 2903220 w 3425190"/>
              <a:gd name="connsiteY237" fmla="*/ 2305050 h 2442210"/>
              <a:gd name="connsiteX238" fmla="*/ 2891790 w 3425190"/>
              <a:gd name="connsiteY238" fmla="*/ 2316480 h 2442210"/>
              <a:gd name="connsiteX239" fmla="*/ 2838450 w 3425190"/>
              <a:gd name="connsiteY239" fmla="*/ 2331720 h 2442210"/>
              <a:gd name="connsiteX240" fmla="*/ 2804160 w 3425190"/>
              <a:gd name="connsiteY240" fmla="*/ 2339340 h 2442210"/>
              <a:gd name="connsiteX241" fmla="*/ 2792730 w 3425190"/>
              <a:gd name="connsiteY241" fmla="*/ 2343150 h 2442210"/>
              <a:gd name="connsiteX242" fmla="*/ 2758440 w 3425190"/>
              <a:gd name="connsiteY242" fmla="*/ 2350770 h 2442210"/>
              <a:gd name="connsiteX243" fmla="*/ 2720340 w 3425190"/>
              <a:gd name="connsiteY243" fmla="*/ 2339340 h 2442210"/>
              <a:gd name="connsiteX244" fmla="*/ 2716530 w 3425190"/>
              <a:gd name="connsiteY244" fmla="*/ 2324100 h 2442210"/>
              <a:gd name="connsiteX245" fmla="*/ 2701290 w 3425190"/>
              <a:gd name="connsiteY245" fmla="*/ 2293620 h 2442210"/>
              <a:gd name="connsiteX246" fmla="*/ 2693670 w 3425190"/>
              <a:gd name="connsiteY246" fmla="*/ 2270760 h 2442210"/>
              <a:gd name="connsiteX247" fmla="*/ 2686050 w 3425190"/>
              <a:gd name="connsiteY247" fmla="*/ 2255520 h 2442210"/>
              <a:gd name="connsiteX248" fmla="*/ 2667000 w 3425190"/>
              <a:gd name="connsiteY248" fmla="*/ 2228850 h 2442210"/>
              <a:gd name="connsiteX249" fmla="*/ 2655570 w 3425190"/>
              <a:gd name="connsiteY249" fmla="*/ 2190750 h 2442210"/>
              <a:gd name="connsiteX250" fmla="*/ 2647950 w 3425190"/>
              <a:gd name="connsiteY250" fmla="*/ 2167890 h 2442210"/>
              <a:gd name="connsiteX251" fmla="*/ 2636520 w 3425190"/>
              <a:gd name="connsiteY251" fmla="*/ 2156460 h 2442210"/>
              <a:gd name="connsiteX252" fmla="*/ 2628900 w 3425190"/>
              <a:gd name="connsiteY252" fmla="*/ 2133600 h 2442210"/>
              <a:gd name="connsiteX253" fmla="*/ 2625090 w 3425190"/>
              <a:gd name="connsiteY253" fmla="*/ 2122170 h 2442210"/>
              <a:gd name="connsiteX254" fmla="*/ 2613660 w 3425190"/>
              <a:gd name="connsiteY254" fmla="*/ 2099310 h 2442210"/>
              <a:gd name="connsiteX255" fmla="*/ 2606040 w 3425190"/>
              <a:gd name="connsiteY255" fmla="*/ 2087880 h 2442210"/>
              <a:gd name="connsiteX256" fmla="*/ 2594610 w 3425190"/>
              <a:gd name="connsiteY256" fmla="*/ 2065020 h 2442210"/>
              <a:gd name="connsiteX257" fmla="*/ 2575560 w 3425190"/>
              <a:gd name="connsiteY257" fmla="*/ 2026920 h 2442210"/>
              <a:gd name="connsiteX258" fmla="*/ 2575560 w 3425190"/>
              <a:gd name="connsiteY258" fmla="*/ 2026920 h 2442210"/>
              <a:gd name="connsiteX259" fmla="*/ 2564130 w 3425190"/>
              <a:gd name="connsiteY259" fmla="*/ 2004060 h 2442210"/>
              <a:gd name="connsiteX260" fmla="*/ 2552700 w 3425190"/>
              <a:gd name="connsiteY260" fmla="*/ 1981200 h 2442210"/>
              <a:gd name="connsiteX261" fmla="*/ 2541270 w 3425190"/>
              <a:gd name="connsiteY261" fmla="*/ 1969770 h 2442210"/>
              <a:gd name="connsiteX262" fmla="*/ 2514600 w 3425190"/>
              <a:gd name="connsiteY262" fmla="*/ 1935480 h 2442210"/>
              <a:gd name="connsiteX263" fmla="*/ 2510790 w 3425190"/>
              <a:gd name="connsiteY263" fmla="*/ 1924050 h 2442210"/>
              <a:gd name="connsiteX264" fmla="*/ 2495550 w 3425190"/>
              <a:gd name="connsiteY264" fmla="*/ 1901190 h 2442210"/>
              <a:gd name="connsiteX265" fmla="*/ 2487930 w 3425190"/>
              <a:gd name="connsiteY265" fmla="*/ 1889760 h 2442210"/>
              <a:gd name="connsiteX266" fmla="*/ 2468880 w 3425190"/>
              <a:gd name="connsiteY266" fmla="*/ 1863090 h 2442210"/>
              <a:gd name="connsiteX267" fmla="*/ 2465070 w 3425190"/>
              <a:gd name="connsiteY267" fmla="*/ 1851660 h 2442210"/>
              <a:gd name="connsiteX268" fmla="*/ 2438400 w 3425190"/>
              <a:gd name="connsiteY268" fmla="*/ 1817370 h 2442210"/>
              <a:gd name="connsiteX269" fmla="*/ 2415540 w 3425190"/>
              <a:gd name="connsiteY269" fmla="*/ 1783080 h 2442210"/>
              <a:gd name="connsiteX270" fmla="*/ 2407920 w 3425190"/>
              <a:gd name="connsiteY270" fmla="*/ 1771650 h 2442210"/>
              <a:gd name="connsiteX271" fmla="*/ 2385060 w 3425190"/>
              <a:gd name="connsiteY271" fmla="*/ 1752600 h 2442210"/>
              <a:gd name="connsiteX272" fmla="*/ 2354580 w 3425190"/>
              <a:gd name="connsiteY272" fmla="*/ 1718310 h 2442210"/>
              <a:gd name="connsiteX273" fmla="*/ 2320290 w 3425190"/>
              <a:gd name="connsiteY273" fmla="*/ 1691640 h 2442210"/>
              <a:gd name="connsiteX274" fmla="*/ 2308860 w 3425190"/>
              <a:gd name="connsiteY274" fmla="*/ 1687830 h 2442210"/>
              <a:gd name="connsiteX275" fmla="*/ 2297430 w 3425190"/>
              <a:gd name="connsiteY275" fmla="*/ 1680210 h 2442210"/>
              <a:gd name="connsiteX276" fmla="*/ 2286000 w 3425190"/>
              <a:gd name="connsiteY276" fmla="*/ 1676400 h 2442210"/>
              <a:gd name="connsiteX277" fmla="*/ 2263140 w 3425190"/>
              <a:gd name="connsiteY277" fmla="*/ 1664970 h 2442210"/>
              <a:gd name="connsiteX278" fmla="*/ 2236470 w 3425190"/>
              <a:gd name="connsiteY278" fmla="*/ 1649730 h 2442210"/>
              <a:gd name="connsiteX279" fmla="*/ 2213610 w 3425190"/>
              <a:gd name="connsiteY279" fmla="*/ 1634490 h 2442210"/>
              <a:gd name="connsiteX280" fmla="*/ 2186940 w 3425190"/>
              <a:gd name="connsiteY280" fmla="*/ 1623060 h 2442210"/>
              <a:gd name="connsiteX281" fmla="*/ 2175510 w 3425190"/>
              <a:gd name="connsiteY281" fmla="*/ 1615440 h 2442210"/>
              <a:gd name="connsiteX282" fmla="*/ 2164080 w 3425190"/>
              <a:gd name="connsiteY282" fmla="*/ 1611630 h 2442210"/>
              <a:gd name="connsiteX283" fmla="*/ 2152650 w 3425190"/>
              <a:gd name="connsiteY283" fmla="*/ 1604010 h 2442210"/>
              <a:gd name="connsiteX284" fmla="*/ 2137410 w 3425190"/>
              <a:gd name="connsiteY284" fmla="*/ 1596390 h 2442210"/>
              <a:gd name="connsiteX285" fmla="*/ 2125980 w 3425190"/>
              <a:gd name="connsiteY285" fmla="*/ 1592580 h 2442210"/>
              <a:gd name="connsiteX286" fmla="*/ 2103120 w 3425190"/>
              <a:gd name="connsiteY286" fmla="*/ 1577340 h 2442210"/>
              <a:gd name="connsiteX287" fmla="*/ 2076450 w 3425190"/>
              <a:gd name="connsiteY287" fmla="*/ 1569720 h 2442210"/>
              <a:gd name="connsiteX288" fmla="*/ 2045970 w 3425190"/>
              <a:gd name="connsiteY288" fmla="*/ 1554480 h 2442210"/>
              <a:gd name="connsiteX289" fmla="*/ 2034540 w 3425190"/>
              <a:gd name="connsiteY289" fmla="*/ 1550670 h 2442210"/>
              <a:gd name="connsiteX290" fmla="*/ 2023110 w 3425190"/>
              <a:gd name="connsiteY290" fmla="*/ 1543050 h 2442210"/>
              <a:gd name="connsiteX291" fmla="*/ 2011680 w 3425190"/>
              <a:gd name="connsiteY291" fmla="*/ 1539240 h 2442210"/>
              <a:gd name="connsiteX292" fmla="*/ 1973580 w 3425190"/>
              <a:gd name="connsiteY292" fmla="*/ 1527810 h 2442210"/>
              <a:gd name="connsiteX293" fmla="*/ 1958340 w 3425190"/>
              <a:gd name="connsiteY293" fmla="*/ 1520190 h 2442210"/>
              <a:gd name="connsiteX294" fmla="*/ 1931670 w 3425190"/>
              <a:gd name="connsiteY294" fmla="*/ 1512570 h 2442210"/>
              <a:gd name="connsiteX295" fmla="*/ 1920240 w 3425190"/>
              <a:gd name="connsiteY295" fmla="*/ 1508760 h 2442210"/>
              <a:gd name="connsiteX296" fmla="*/ 1905000 w 3425190"/>
              <a:gd name="connsiteY296" fmla="*/ 1504950 h 2442210"/>
              <a:gd name="connsiteX297" fmla="*/ 1893570 w 3425190"/>
              <a:gd name="connsiteY297" fmla="*/ 1501140 h 2442210"/>
              <a:gd name="connsiteX298" fmla="*/ 1878330 w 3425190"/>
              <a:gd name="connsiteY298" fmla="*/ 1493520 h 2442210"/>
              <a:gd name="connsiteX299" fmla="*/ 1821180 w 3425190"/>
              <a:gd name="connsiteY299" fmla="*/ 1485900 h 2442210"/>
              <a:gd name="connsiteX300" fmla="*/ 1783080 w 3425190"/>
              <a:gd name="connsiteY300" fmla="*/ 1482090 h 2442210"/>
              <a:gd name="connsiteX301" fmla="*/ 1764030 w 3425190"/>
              <a:gd name="connsiteY301" fmla="*/ 1478280 h 2442210"/>
              <a:gd name="connsiteX302" fmla="*/ 1729740 w 3425190"/>
              <a:gd name="connsiteY302" fmla="*/ 1474470 h 2442210"/>
              <a:gd name="connsiteX303" fmla="*/ 1653540 w 3425190"/>
              <a:gd name="connsiteY303" fmla="*/ 1459230 h 2442210"/>
              <a:gd name="connsiteX304" fmla="*/ 1634490 w 3425190"/>
              <a:gd name="connsiteY304" fmla="*/ 1455420 h 2442210"/>
              <a:gd name="connsiteX305" fmla="*/ 1558290 w 3425190"/>
              <a:gd name="connsiteY305" fmla="*/ 1451610 h 2442210"/>
              <a:gd name="connsiteX306" fmla="*/ 1405890 w 3425190"/>
              <a:gd name="connsiteY306" fmla="*/ 1459230 h 2442210"/>
              <a:gd name="connsiteX307" fmla="*/ 1333500 w 3425190"/>
              <a:gd name="connsiteY307" fmla="*/ 1470660 h 2442210"/>
              <a:gd name="connsiteX308" fmla="*/ 1303020 w 3425190"/>
              <a:gd name="connsiteY308" fmla="*/ 1478280 h 2442210"/>
              <a:gd name="connsiteX309" fmla="*/ 1291590 w 3425190"/>
              <a:gd name="connsiteY309" fmla="*/ 1482090 h 2442210"/>
              <a:gd name="connsiteX310" fmla="*/ 1280160 w 3425190"/>
              <a:gd name="connsiteY310" fmla="*/ 1489710 h 2442210"/>
              <a:gd name="connsiteX311" fmla="*/ 1268730 w 3425190"/>
              <a:gd name="connsiteY311" fmla="*/ 1493520 h 2442210"/>
              <a:gd name="connsiteX312" fmla="*/ 1245870 w 3425190"/>
              <a:gd name="connsiteY312" fmla="*/ 1508760 h 2442210"/>
              <a:gd name="connsiteX313" fmla="*/ 1223010 w 3425190"/>
              <a:gd name="connsiteY313" fmla="*/ 1520190 h 2442210"/>
              <a:gd name="connsiteX314" fmla="*/ 1211580 w 3425190"/>
              <a:gd name="connsiteY314" fmla="*/ 1531620 h 2442210"/>
              <a:gd name="connsiteX315" fmla="*/ 1184910 w 3425190"/>
              <a:gd name="connsiteY315" fmla="*/ 1550670 h 2442210"/>
              <a:gd name="connsiteX316" fmla="*/ 1162050 w 3425190"/>
              <a:gd name="connsiteY316" fmla="*/ 1573530 h 2442210"/>
              <a:gd name="connsiteX317" fmla="*/ 1143000 w 3425190"/>
              <a:gd name="connsiteY317" fmla="*/ 1596390 h 2442210"/>
              <a:gd name="connsiteX318" fmla="*/ 1123950 w 3425190"/>
              <a:gd name="connsiteY318" fmla="*/ 1615440 h 2442210"/>
              <a:gd name="connsiteX319" fmla="*/ 1108710 w 3425190"/>
              <a:gd name="connsiteY319" fmla="*/ 1638300 h 2442210"/>
              <a:gd name="connsiteX320" fmla="*/ 1101090 w 3425190"/>
              <a:gd name="connsiteY320" fmla="*/ 1649730 h 2442210"/>
              <a:gd name="connsiteX321" fmla="*/ 1089660 w 3425190"/>
              <a:gd name="connsiteY321" fmla="*/ 1661160 h 2442210"/>
              <a:gd name="connsiteX322" fmla="*/ 1082040 w 3425190"/>
              <a:gd name="connsiteY322" fmla="*/ 1672590 h 2442210"/>
              <a:gd name="connsiteX323" fmla="*/ 1059180 w 3425190"/>
              <a:gd name="connsiteY323" fmla="*/ 1691640 h 2442210"/>
              <a:gd name="connsiteX324" fmla="*/ 1051560 w 3425190"/>
              <a:gd name="connsiteY324" fmla="*/ 1703070 h 2442210"/>
              <a:gd name="connsiteX325" fmla="*/ 1028700 w 3425190"/>
              <a:gd name="connsiteY325" fmla="*/ 1725930 h 2442210"/>
              <a:gd name="connsiteX326" fmla="*/ 1021080 w 3425190"/>
              <a:gd name="connsiteY326" fmla="*/ 1737360 h 2442210"/>
              <a:gd name="connsiteX327" fmla="*/ 1009650 w 3425190"/>
              <a:gd name="connsiteY327" fmla="*/ 1741170 h 2442210"/>
              <a:gd name="connsiteX328" fmla="*/ 990600 w 3425190"/>
              <a:gd name="connsiteY328" fmla="*/ 1760220 h 2442210"/>
              <a:gd name="connsiteX329" fmla="*/ 963930 w 3425190"/>
              <a:gd name="connsiteY329" fmla="*/ 1783080 h 2442210"/>
              <a:gd name="connsiteX330" fmla="*/ 960120 w 3425190"/>
              <a:gd name="connsiteY330" fmla="*/ 1794510 h 2442210"/>
              <a:gd name="connsiteX331" fmla="*/ 948690 w 3425190"/>
              <a:gd name="connsiteY331" fmla="*/ 1805940 h 2442210"/>
              <a:gd name="connsiteX332" fmla="*/ 937260 w 3425190"/>
              <a:gd name="connsiteY332" fmla="*/ 1821180 h 2442210"/>
              <a:gd name="connsiteX333" fmla="*/ 918210 w 3425190"/>
              <a:gd name="connsiteY333" fmla="*/ 1851660 h 2442210"/>
              <a:gd name="connsiteX334" fmla="*/ 910590 w 3425190"/>
              <a:gd name="connsiteY334" fmla="*/ 1866900 h 2442210"/>
              <a:gd name="connsiteX335" fmla="*/ 902970 w 3425190"/>
              <a:gd name="connsiteY335" fmla="*/ 1878330 h 2442210"/>
              <a:gd name="connsiteX336" fmla="*/ 895350 w 3425190"/>
              <a:gd name="connsiteY336" fmla="*/ 1901190 h 2442210"/>
              <a:gd name="connsiteX337" fmla="*/ 883920 w 3425190"/>
              <a:gd name="connsiteY337" fmla="*/ 1924050 h 2442210"/>
              <a:gd name="connsiteX338" fmla="*/ 868680 w 3425190"/>
              <a:gd name="connsiteY338" fmla="*/ 1954530 h 2442210"/>
              <a:gd name="connsiteX339" fmla="*/ 864870 w 3425190"/>
              <a:gd name="connsiteY339" fmla="*/ 1969770 h 2442210"/>
              <a:gd name="connsiteX340" fmla="*/ 849630 w 3425190"/>
              <a:gd name="connsiteY340" fmla="*/ 1996440 h 2442210"/>
              <a:gd name="connsiteX341" fmla="*/ 842010 w 3425190"/>
              <a:gd name="connsiteY341" fmla="*/ 2026920 h 2442210"/>
              <a:gd name="connsiteX342" fmla="*/ 834390 w 3425190"/>
              <a:gd name="connsiteY342" fmla="*/ 2038350 h 2442210"/>
              <a:gd name="connsiteX343" fmla="*/ 826770 w 3425190"/>
              <a:gd name="connsiteY343" fmla="*/ 2061210 h 2442210"/>
              <a:gd name="connsiteX344" fmla="*/ 822960 w 3425190"/>
              <a:gd name="connsiteY344" fmla="*/ 2072640 h 2442210"/>
              <a:gd name="connsiteX345" fmla="*/ 819150 w 3425190"/>
              <a:gd name="connsiteY345" fmla="*/ 2087880 h 2442210"/>
              <a:gd name="connsiteX346" fmla="*/ 811530 w 3425190"/>
              <a:gd name="connsiteY346" fmla="*/ 2099310 h 2442210"/>
              <a:gd name="connsiteX347" fmla="*/ 803910 w 3425190"/>
              <a:gd name="connsiteY347" fmla="*/ 2122170 h 2442210"/>
              <a:gd name="connsiteX348" fmla="*/ 800100 w 3425190"/>
              <a:gd name="connsiteY348" fmla="*/ 2133600 h 2442210"/>
              <a:gd name="connsiteX349" fmla="*/ 796290 w 3425190"/>
              <a:gd name="connsiteY349" fmla="*/ 2145030 h 2442210"/>
              <a:gd name="connsiteX350" fmla="*/ 788670 w 3425190"/>
              <a:gd name="connsiteY350" fmla="*/ 2156460 h 2442210"/>
              <a:gd name="connsiteX351" fmla="*/ 773430 w 3425190"/>
              <a:gd name="connsiteY351" fmla="*/ 2186940 h 2442210"/>
              <a:gd name="connsiteX352" fmla="*/ 762000 w 3425190"/>
              <a:gd name="connsiteY352" fmla="*/ 2209800 h 2442210"/>
              <a:gd name="connsiteX353" fmla="*/ 746760 w 3425190"/>
              <a:gd name="connsiteY353" fmla="*/ 2232660 h 2442210"/>
              <a:gd name="connsiteX354" fmla="*/ 735330 w 3425190"/>
              <a:gd name="connsiteY354" fmla="*/ 2259330 h 2442210"/>
              <a:gd name="connsiteX355" fmla="*/ 731520 w 3425190"/>
              <a:gd name="connsiteY355" fmla="*/ 2270760 h 2442210"/>
              <a:gd name="connsiteX356" fmla="*/ 716280 w 3425190"/>
              <a:gd name="connsiteY356" fmla="*/ 2297430 h 2442210"/>
              <a:gd name="connsiteX357" fmla="*/ 712470 w 3425190"/>
              <a:gd name="connsiteY357" fmla="*/ 2308860 h 2442210"/>
              <a:gd name="connsiteX358" fmla="*/ 704850 w 3425190"/>
              <a:gd name="connsiteY358" fmla="*/ 2320290 h 2442210"/>
              <a:gd name="connsiteX359" fmla="*/ 697230 w 3425190"/>
              <a:gd name="connsiteY359" fmla="*/ 2343150 h 2442210"/>
              <a:gd name="connsiteX360" fmla="*/ 693420 w 3425190"/>
              <a:gd name="connsiteY360" fmla="*/ 2354580 h 2442210"/>
              <a:gd name="connsiteX361" fmla="*/ 678180 w 3425190"/>
              <a:gd name="connsiteY361" fmla="*/ 2381250 h 2442210"/>
              <a:gd name="connsiteX362" fmla="*/ 666750 w 3425190"/>
              <a:gd name="connsiteY362" fmla="*/ 2392680 h 2442210"/>
              <a:gd name="connsiteX363" fmla="*/ 662940 w 3425190"/>
              <a:gd name="connsiteY363" fmla="*/ 2404110 h 2442210"/>
              <a:gd name="connsiteX364" fmla="*/ 628650 w 3425190"/>
              <a:gd name="connsiteY364" fmla="*/ 2430780 h 2442210"/>
              <a:gd name="connsiteX365" fmla="*/ 601980 w 3425190"/>
              <a:gd name="connsiteY365" fmla="*/ 2442210 h 2442210"/>
              <a:gd name="connsiteX366" fmla="*/ 537210 w 3425190"/>
              <a:gd name="connsiteY366" fmla="*/ 2434590 h 2442210"/>
              <a:gd name="connsiteX367" fmla="*/ 525780 w 3425190"/>
              <a:gd name="connsiteY367" fmla="*/ 2430780 h 2442210"/>
              <a:gd name="connsiteX368" fmla="*/ 518160 w 3425190"/>
              <a:gd name="connsiteY368" fmla="*/ 2419350 h 2442210"/>
              <a:gd name="connsiteX369" fmla="*/ 506730 w 3425190"/>
              <a:gd name="connsiteY369" fmla="*/ 2407920 h 2442210"/>
              <a:gd name="connsiteX370" fmla="*/ 495300 w 3425190"/>
              <a:gd name="connsiteY370" fmla="*/ 2373630 h 2442210"/>
              <a:gd name="connsiteX371" fmla="*/ 487680 w 3425190"/>
              <a:gd name="connsiteY371" fmla="*/ 2358390 h 2442210"/>
              <a:gd name="connsiteX372" fmla="*/ 483870 w 3425190"/>
              <a:gd name="connsiteY372" fmla="*/ 2346960 h 2442210"/>
              <a:gd name="connsiteX373" fmla="*/ 476250 w 3425190"/>
              <a:gd name="connsiteY373" fmla="*/ 2335530 h 2442210"/>
              <a:gd name="connsiteX374" fmla="*/ 468630 w 3425190"/>
              <a:gd name="connsiteY374" fmla="*/ 2312670 h 2442210"/>
              <a:gd name="connsiteX375" fmla="*/ 457200 w 3425190"/>
              <a:gd name="connsiteY375" fmla="*/ 2301240 h 2442210"/>
              <a:gd name="connsiteX376" fmla="*/ 441960 w 3425190"/>
              <a:gd name="connsiteY376" fmla="*/ 2278380 h 2442210"/>
              <a:gd name="connsiteX377" fmla="*/ 430530 w 3425190"/>
              <a:gd name="connsiteY377" fmla="*/ 2266950 h 2442210"/>
              <a:gd name="connsiteX378" fmla="*/ 422910 w 3425190"/>
              <a:gd name="connsiteY378" fmla="*/ 2255520 h 2442210"/>
              <a:gd name="connsiteX379" fmla="*/ 411480 w 3425190"/>
              <a:gd name="connsiteY379" fmla="*/ 2240280 h 2442210"/>
              <a:gd name="connsiteX380" fmla="*/ 407670 w 3425190"/>
              <a:gd name="connsiteY380" fmla="*/ 2228850 h 2442210"/>
              <a:gd name="connsiteX381" fmla="*/ 392430 w 3425190"/>
              <a:gd name="connsiteY381" fmla="*/ 2198370 h 2442210"/>
              <a:gd name="connsiteX382" fmla="*/ 381000 w 3425190"/>
              <a:gd name="connsiteY382" fmla="*/ 2167890 h 2442210"/>
              <a:gd name="connsiteX383" fmla="*/ 373380 w 3425190"/>
              <a:gd name="connsiteY383" fmla="*/ 2141220 h 2442210"/>
              <a:gd name="connsiteX384" fmla="*/ 369570 w 3425190"/>
              <a:gd name="connsiteY384" fmla="*/ 2125980 h 2442210"/>
              <a:gd name="connsiteX385" fmla="*/ 358140 w 3425190"/>
              <a:gd name="connsiteY385" fmla="*/ 2099310 h 2442210"/>
              <a:gd name="connsiteX386" fmla="*/ 331470 w 3425190"/>
              <a:gd name="connsiteY386" fmla="*/ 2072640 h 2442210"/>
              <a:gd name="connsiteX387" fmla="*/ 312420 w 3425190"/>
              <a:gd name="connsiteY387" fmla="*/ 2057400 h 2442210"/>
              <a:gd name="connsiteX388" fmla="*/ 304800 w 3425190"/>
              <a:gd name="connsiteY388" fmla="*/ 2045970 h 2442210"/>
              <a:gd name="connsiteX389" fmla="*/ 293370 w 3425190"/>
              <a:gd name="connsiteY389" fmla="*/ 2038350 h 2442210"/>
              <a:gd name="connsiteX390" fmla="*/ 270510 w 3425190"/>
              <a:gd name="connsiteY390" fmla="*/ 2019300 h 2442210"/>
              <a:gd name="connsiteX391" fmla="*/ 243840 w 3425190"/>
              <a:gd name="connsiteY391" fmla="*/ 1985010 h 2442210"/>
              <a:gd name="connsiteX392" fmla="*/ 220980 w 3425190"/>
              <a:gd name="connsiteY392" fmla="*/ 1969770 h 2442210"/>
              <a:gd name="connsiteX393" fmla="*/ 209550 w 3425190"/>
              <a:gd name="connsiteY393" fmla="*/ 1962150 h 2442210"/>
              <a:gd name="connsiteX394" fmla="*/ 190500 w 3425190"/>
              <a:gd name="connsiteY394" fmla="*/ 1943100 h 2442210"/>
              <a:gd name="connsiteX395" fmla="*/ 179070 w 3425190"/>
              <a:gd name="connsiteY395" fmla="*/ 1931670 h 2442210"/>
              <a:gd name="connsiteX396" fmla="*/ 167640 w 3425190"/>
              <a:gd name="connsiteY396" fmla="*/ 1924050 h 2442210"/>
              <a:gd name="connsiteX397" fmla="*/ 156210 w 3425190"/>
              <a:gd name="connsiteY397" fmla="*/ 1908810 h 2442210"/>
              <a:gd name="connsiteX398" fmla="*/ 144780 w 3425190"/>
              <a:gd name="connsiteY398" fmla="*/ 1897380 h 2442210"/>
              <a:gd name="connsiteX399" fmla="*/ 133350 w 3425190"/>
              <a:gd name="connsiteY399" fmla="*/ 1874520 h 2442210"/>
              <a:gd name="connsiteX400" fmla="*/ 118110 w 3425190"/>
              <a:gd name="connsiteY400" fmla="*/ 1847850 h 2442210"/>
              <a:gd name="connsiteX401" fmla="*/ 106680 w 3425190"/>
              <a:gd name="connsiteY401" fmla="*/ 1836420 h 2442210"/>
              <a:gd name="connsiteX402" fmla="*/ 95250 w 3425190"/>
              <a:gd name="connsiteY402" fmla="*/ 1809750 h 2442210"/>
              <a:gd name="connsiteX403" fmla="*/ 87630 w 3425190"/>
              <a:gd name="connsiteY403" fmla="*/ 1798320 h 2442210"/>
              <a:gd name="connsiteX404" fmla="*/ 83820 w 3425190"/>
              <a:gd name="connsiteY404" fmla="*/ 1779270 h 2442210"/>
              <a:gd name="connsiteX405" fmla="*/ 76200 w 3425190"/>
              <a:gd name="connsiteY405" fmla="*/ 1767840 h 2442210"/>
              <a:gd name="connsiteX406" fmla="*/ 72390 w 3425190"/>
              <a:gd name="connsiteY406" fmla="*/ 1752600 h 2442210"/>
              <a:gd name="connsiteX407" fmla="*/ 68580 w 3425190"/>
              <a:gd name="connsiteY407" fmla="*/ 1741170 h 2442210"/>
              <a:gd name="connsiteX408" fmla="*/ 64770 w 3425190"/>
              <a:gd name="connsiteY408" fmla="*/ 1722120 h 2442210"/>
              <a:gd name="connsiteX409" fmla="*/ 57150 w 3425190"/>
              <a:gd name="connsiteY409" fmla="*/ 1695450 h 2442210"/>
              <a:gd name="connsiteX410" fmla="*/ 53340 w 3425190"/>
              <a:gd name="connsiteY410" fmla="*/ 1668780 h 2442210"/>
              <a:gd name="connsiteX411" fmla="*/ 38100 w 3425190"/>
              <a:gd name="connsiteY411" fmla="*/ 1634490 h 2442210"/>
              <a:gd name="connsiteX412" fmla="*/ 26670 w 3425190"/>
              <a:gd name="connsiteY412" fmla="*/ 1623060 h 2442210"/>
              <a:gd name="connsiteX413" fmla="*/ 19050 w 3425190"/>
              <a:gd name="connsiteY413" fmla="*/ 1600200 h 2442210"/>
              <a:gd name="connsiteX414" fmla="*/ 15240 w 3425190"/>
              <a:gd name="connsiteY414" fmla="*/ 1581150 h 2442210"/>
              <a:gd name="connsiteX415" fmla="*/ 0 w 3425190"/>
              <a:gd name="connsiteY415" fmla="*/ 1524000 h 244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3425190" h="2442210">
                <a:moveTo>
                  <a:pt x="0" y="1524000"/>
                </a:moveTo>
                <a:lnTo>
                  <a:pt x="0" y="1524000"/>
                </a:lnTo>
                <a:cubicBezTo>
                  <a:pt x="6350" y="1515110"/>
                  <a:pt x="13870" y="1506949"/>
                  <a:pt x="19050" y="1497330"/>
                </a:cubicBezTo>
                <a:cubicBezTo>
                  <a:pt x="22858" y="1490258"/>
                  <a:pt x="26670" y="1474470"/>
                  <a:pt x="26670" y="1474470"/>
                </a:cubicBezTo>
                <a:cubicBezTo>
                  <a:pt x="27940" y="1457960"/>
                  <a:pt x="27897" y="1441296"/>
                  <a:pt x="30480" y="1424940"/>
                </a:cubicBezTo>
                <a:cubicBezTo>
                  <a:pt x="38253" y="1375709"/>
                  <a:pt x="36772" y="1428925"/>
                  <a:pt x="53340" y="1379220"/>
                </a:cubicBezTo>
                <a:cubicBezTo>
                  <a:pt x="54610" y="1375410"/>
                  <a:pt x="55354" y="1371382"/>
                  <a:pt x="57150" y="1367790"/>
                </a:cubicBezTo>
                <a:cubicBezTo>
                  <a:pt x="75263" y="1331564"/>
                  <a:pt x="52731" y="1392477"/>
                  <a:pt x="72390" y="1333500"/>
                </a:cubicBezTo>
                <a:lnTo>
                  <a:pt x="76200" y="1322070"/>
                </a:lnTo>
                <a:cubicBezTo>
                  <a:pt x="85534" y="1256729"/>
                  <a:pt x="74954" y="1319436"/>
                  <a:pt x="83820" y="1283970"/>
                </a:cubicBezTo>
                <a:cubicBezTo>
                  <a:pt x="85391" y="1277688"/>
                  <a:pt x="85926" y="1271168"/>
                  <a:pt x="87630" y="1264920"/>
                </a:cubicBezTo>
                <a:cubicBezTo>
                  <a:pt x="89743" y="1257171"/>
                  <a:pt x="93675" y="1249936"/>
                  <a:pt x="95250" y="1242060"/>
                </a:cubicBezTo>
                <a:cubicBezTo>
                  <a:pt x="100635" y="1215134"/>
                  <a:pt x="97012" y="1229153"/>
                  <a:pt x="106680" y="1200150"/>
                </a:cubicBezTo>
                <a:cubicBezTo>
                  <a:pt x="107950" y="1196340"/>
                  <a:pt x="107148" y="1190948"/>
                  <a:pt x="110490" y="1188720"/>
                </a:cubicBezTo>
                <a:lnTo>
                  <a:pt x="121920" y="1181100"/>
                </a:lnTo>
                <a:cubicBezTo>
                  <a:pt x="124460" y="1177290"/>
                  <a:pt x="125964" y="1172531"/>
                  <a:pt x="129540" y="1169670"/>
                </a:cubicBezTo>
                <a:cubicBezTo>
                  <a:pt x="148703" y="1154340"/>
                  <a:pt x="140921" y="1188868"/>
                  <a:pt x="156210" y="1143000"/>
                </a:cubicBezTo>
                <a:lnTo>
                  <a:pt x="171450" y="1097280"/>
                </a:lnTo>
                <a:lnTo>
                  <a:pt x="175260" y="1085850"/>
                </a:lnTo>
                <a:cubicBezTo>
                  <a:pt x="176530" y="1082040"/>
                  <a:pt x="178096" y="1078316"/>
                  <a:pt x="179070" y="1074420"/>
                </a:cubicBezTo>
                <a:cubicBezTo>
                  <a:pt x="181200" y="1065901"/>
                  <a:pt x="186790" y="1041886"/>
                  <a:pt x="190500" y="1036320"/>
                </a:cubicBezTo>
                <a:cubicBezTo>
                  <a:pt x="193040" y="1032510"/>
                  <a:pt x="196260" y="1029074"/>
                  <a:pt x="198120" y="1024890"/>
                </a:cubicBezTo>
                <a:cubicBezTo>
                  <a:pt x="201382" y="1017550"/>
                  <a:pt x="203200" y="1009650"/>
                  <a:pt x="205740" y="1002030"/>
                </a:cubicBezTo>
                <a:lnTo>
                  <a:pt x="213360" y="979170"/>
                </a:lnTo>
                <a:cubicBezTo>
                  <a:pt x="214630" y="975360"/>
                  <a:pt x="214760" y="970953"/>
                  <a:pt x="217170" y="967740"/>
                </a:cubicBezTo>
                <a:cubicBezTo>
                  <a:pt x="218705" y="965693"/>
                  <a:pt x="234194" y="945628"/>
                  <a:pt x="236220" y="941070"/>
                </a:cubicBezTo>
                <a:cubicBezTo>
                  <a:pt x="239482" y="933730"/>
                  <a:pt x="238160" y="923890"/>
                  <a:pt x="243840" y="918210"/>
                </a:cubicBezTo>
                <a:cubicBezTo>
                  <a:pt x="247650" y="914400"/>
                  <a:pt x="251017" y="910088"/>
                  <a:pt x="255270" y="906780"/>
                </a:cubicBezTo>
                <a:cubicBezTo>
                  <a:pt x="262499" y="901157"/>
                  <a:pt x="278130" y="891540"/>
                  <a:pt x="278130" y="891540"/>
                </a:cubicBezTo>
                <a:lnTo>
                  <a:pt x="293370" y="868680"/>
                </a:lnTo>
                <a:cubicBezTo>
                  <a:pt x="295910" y="864870"/>
                  <a:pt x="299542" y="861594"/>
                  <a:pt x="300990" y="857250"/>
                </a:cubicBezTo>
                <a:lnTo>
                  <a:pt x="308610" y="834390"/>
                </a:lnTo>
                <a:cubicBezTo>
                  <a:pt x="309880" y="830580"/>
                  <a:pt x="310192" y="826302"/>
                  <a:pt x="312420" y="822960"/>
                </a:cubicBezTo>
                <a:cubicBezTo>
                  <a:pt x="317500" y="815340"/>
                  <a:pt x="321184" y="806576"/>
                  <a:pt x="327660" y="800100"/>
                </a:cubicBezTo>
                <a:cubicBezTo>
                  <a:pt x="331470" y="796290"/>
                  <a:pt x="335782" y="792923"/>
                  <a:pt x="339090" y="788670"/>
                </a:cubicBezTo>
                <a:cubicBezTo>
                  <a:pt x="363025" y="757897"/>
                  <a:pt x="343633" y="772942"/>
                  <a:pt x="365760" y="758190"/>
                </a:cubicBezTo>
                <a:cubicBezTo>
                  <a:pt x="373047" y="736330"/>
                  <a:pt x="364352" y="756735"/>
                  <a:pt x="381000" y="735330"/>
                </a:cubicBezTo>
                <a:cubicBezTo>
                  <a:pt x="412900" y="694315"/>
                  <a:pt x="381721" y="726989"/>
                  <a:pt x="407670" y="701040"/>
                </a:cubicBezTo>
                <a:cubicBezTo>
                  <a:pt x="414655" y="680084"/>
                  <a:pt x="407283" y="698860"/>
                  <a:pt x="419100" y="678180"/>
                </a:cubicBezTo>
                <a:cubicBezTo>
                  <a:pt x="421918" y="673249"/>
                  <a:pt x="424483" y="668160"/>
                  <a:pt x="426720" y="662940"/>
                </a:cubicBezTo>
                <a:cubicBezTo>
                  <a:pt x="428302" y="659249"/>
                  <a:pt x="428302" y="654852"/>
                  <a:pt x="430530" y="651510"/>
                </a:cubicBezTo>
                <a:cubicBezTo>
                  <a:pt x="433519" y="647027"/>
                  <a:pt x="438150" y="643890"/>
                  <a:pt x="441960" y="640080"/>
                </a:cubicBezTo>
                <a:cubicBezTo>
                  <a:pt x="448666" y="619962"/>
                  <a:pt x="443542" y="631992"/>
                  <a:pt x="461010" y="605790"/>
                </a:cubicBezTo>
                <a:cubicBezTo>
                  <a:pt x="463550" y="601980"/>
                  <a:pt x="467182" y="598704"/>
                  <a:pt x="468630" y="594360"/>
                </a:cubicBezTo>
                <a:cubicBezTo>
                  <a:pt x="479166" y="562752"/>
                  <a:pt x="461478" y="612473"/>
                  <a:pt x="487680" y="560070"/>
                </a:cubicBezTo>
                <a:cubicBezTo>
                  <a:pt x="499396" y="536639"/>
                  <a:pt x="492150" y="549556"/>
                  <a:pt x="510540" y="521970"/>
                </a:cubicBezTo>
                <a:cubicBezTo>
                  <a:pt x="513080" y="518160"/>
                  <a:pt x="516712" y="514884"/>
                  <a:pt x="518160" y="510540"/>
                </a:cubicBezTo>
                <a:cubicBezTo>
                  <a:pt x="519430" y="506730"/>
                  <a:pt x="519461" y="502246"/>
                  <a:pt x="521970" y="499110"/>
                </a:cubicBezTo>
                <a:cubicBezTo>
                  <a:pt x="524831" y="495534"/>
                  <a:pt x="529590" y="494030"/>
                  <a:pt x="533400" y="491490"/>
                </a:cubicBezTo>
                <a:lnTo>
                  <a:pt x="548640" y="468630"/>
                </a:lnTo>
                <a:cubicBezTo>
                  <a:pt x="551180" y="464820"/>
                  <a:pt x="552450" y="459740"/>
                  <a:pt x="556260" y="457200"/>
                </a:cubicBezTo>
                <a:lnTo>
                  <a:pt x="567690" y="449580"/>
                </a:lnTo>
                <a:cubicBezTo>
                  <a:pt x="570230" y="445770"/>
                  <a:pt x="572072" y="441388"/>
                  <a:pt x="575310" y="438150"/>
                </a:cubicBezTo>
                <a:cubicBezTo>
                  <a:pt x="578548" y="434912"/>
                  <a:pt x="583725" y="433976"/>
                  <a:pt x="586740" y="430530"/>
                </a:cubicBezTo>
                <a:cubicBezTo>
                  <a:pt x="617855" y="394970"/>
                  <a:pt x="587693" y="417195"/>
                  <a:pt x="613410" y="400050"/>
                </a:cubicBezTo>
                <a:cubicBezTo>
                  <a:pt x="615950" y="396240"/>
                  <a:pt x="617584" y="391635"/>
                  <a:pt x="621030" y="388620"/>
                </a:cubicBezTo>
                <a:cubicBezTo>
                  <a:pt x="627922" y="382589"/>
                  <a:pt x="643890" y="373380"/>
                  <a:pt x="643890" y="373380"/>
                </a:cubicBezTo>
                <a:cubicBezTo>
                  <a:pt x="646430" y="369570"/>
                  <a:pt x="648064" y="364965"/>
                  <a:pt x="651510" y="361950"/>
                </a:cubicBezTo>
                <a:cubicBezTo>
                  <a:pt x="658402" y="355919"/>
                  <a:pt x="666750" y="351790"/>
                  <a:pt x="674370" y="346710"/>
                </a:cubicBezTo>
                <a:lnTo>
                  <a:pt x="697230" y="331470"/>
                </a:lnTo>
                <a:cubicBezTo>
                  <a:pt x="701040" y="328930"/>
                  <a:pt x="705422" y="327088"/>
                  <a:pt x="708660" y="323850"/>
                </a:cubicBezTo>
                <a:cubicBezTo>
                  <a:pt x="717086" y="315424"/>
                  <a:pt x="720911" y="310104"/>
                  <a:pt x="731520" y="304800"/>
                </a:cubicBezTo>
                <a:cubicBezTo>
                  <a:pt x="735112" y="303004"/>
                  <a:pt x="739140" y="302260"/>
                  <a:pt x="742950" y="300990"/>
                </a:cubicBezTo>
                <a:cubicBezTo>
                  <a:pt x="760856" y="283084"/>
                  <a:pt x="749897" y="292549"/>
                  <a:pt x="777240" y="274320"/>
                </a:cubicBezTo>
                <a:lnTo>
                  <a:pt x="788670" y="266700"/>
                </a:lnTo>
                <a:cubicBezTo>
                  <a:pt x="792480" y="264160"/>
                  <a:pt x="795756" y="260528"/>
                  <a:pt x="800100" y="259080"/>
                </a:cubicBezTo>
                <a:cubicBezTo>
                  <a:pt x="826905" y="250145"/>
                  <a:pt x="793814" y="261774"/>
                  <a:pt x="826770" y="247650"/>
                </a:cubicBezTo>
                <a:cubicBezTo>
                  <a:pt x="830461" y="246068"/>
                  <a:pt x="834689" y="245790"/>
                  <a:pt x="838200" y="243840"/>
                </a:cubicBezTo>
                <a:cubicBezTo>
                  <a:pt x="846206" y="239392"/>
                  <a:pt x="853440" y="233680"/>
                  <a:pt x="861060" y="228600"/>
                </a:cubicBezTo>
                <a:cubicBezTo>
                  <a:pt x="864870" y="226060"/>
                  <a:pt x="868146" y="222428"/>
                  <a:pt x="872490" y="220980"/>
                </a:cubicBezTo>
                <a:lnTo>
                  <a:pt x="883920" y="217170"/>
                </a:lnTo>
                <a:cubicBezTo>
                  <a:pt x="887730" y="213360"/>
                  <a:pt x="891211" y="209189"/>
                  <a:pt x="895350" y="205740"/>
                </a:cubicBezTo>
                <a:cubicBezTo>
                  <a:pt x="905476" y="197301"/>
                  <a:pt x="910163" y="197275"/>
                  <a:pt x="922020" y="190500"/>
                </a:cubicBezTo>
                <a:cubicBezTo>
                  <a:pt x="925996" y="188228"/>
                  <a:pt x="929354" y="184928"/>
                  <a:pt x="933450" y="182880"/>
                </a:cubicBezTo>
                <a:cubicBezTo>
                  <a:pt x="937042" y="181084"/>
                  <a:pt x="941288" y="180866"/>
                  <a:pt x="944880" y="179070"/>
                </a:cubicBezTo>
                <a:cubicBezTo>
                  <a:pt x="951504" y="175758"/>
                  <a:pt x="957188" y="170704"/>
                  <a:pt x="963930" y="167640"/>
                </a:cubicBezTo>
                <a:cubicBezTo>
                  <a:pt x="971242" y="164316"/>
                  <a:pt x="986790" y="160020"/>
                  <a:pt x="986790" y="160020"/>
                </a:cubicBezTo>
                <a:cubicBezTo>
                  <a:pt x="989330" y="156210"/>
                  <a:pt x="990314" y="150638"/>
                  <a:pt x="994410" y="148590"/>
                </a:cubicBezTo>
                <a:cubicBezTo>
                  <a:pt x="1003777" y="143906"/>
                  <a:pt x="1024890" y="140970"/>
                  <a:pt x="1024890" y="140970"/>
                </a:cubicBezTo>
                <a:cubicBezTo>
                  <a:pt x="1046604" y="119256"/>
                  <a:pt x="1024697" y="137243"/>
                  <a:pt x="1051560" y="125730"/>
                </a:cubicBezTo>
                <a:cubicBezTo>
                  <a:pt x="1055769" y="123926"/>
                  <a:pt x="1058781" y="119914"/>
                  <a:pt x="1062990" y="118110"/>
                </a:cubicBezTo>
                <a:cubicBezTo>
                  <a:pt x="1067803" y="116047"/>
                  <a:pt x="1073195" y="115739"/>
                  <a:pt x="1078230" y="114300"/>
                </a:cubicBezTo>
                <a:cubicBezTo>
                  <a:pt x="1116491" y="103368"/>
                  <a:pt x="1057257" y="118591"/>
                  <a:pt x="1104900" y="106680"/>
                </a:cubicBezTo>
                <a:cubicBezTo>
                  <a:pt x="1108710" y="104140"/>
                  <a:pt x="1112146" y="100920"/>
                  <a:pt x="1116330" y="99060"/>
                </a:cubicBezTo>
                <a:cubicBezTo>
                  <a:pt x="1123670" y="95798"/>
                  <a:pt x="1132507" y="95895"/>
                  <a:pt x="1139190" y="91440"/>
                </a:cubicBezTo>
                <a:cubicBezTo>
                  <a:pt x="1161156" y="76796"/>
                  <a:pt x="1139966" y="89474"/>
                  <a:pt x="1162050" y="80010"/>
                </a:cubicBezTo>
                <a:cubicBezTo>
                  <a:pt x="1167270" y="77773"/>
                  <a:pt x="1172017" y="74499"/>
                  <a:pt x="1177290" y="72390"/>
                </a:cubicBezTo>
                <a:cubicBezTo>
                  <a:pt x="1184748" y="69407"/>
                  <a:pt x="1192530" y="67310"/>
                  <a:pt x="1200150" y="64770"/>
                </a:cubicBezTo>
                <a:lnTo>
                  <a:pt x="1211580" y="60960"/>
                </a:lnTo>
                <a:cubicBezTo>
                  <a:pt x="1215390" y="59690"/>
                  <a:pt x="1219114" y="58124"/>
                  <a:pt x="1223010" y="57150"/>
                </a:cubicBezTo>
                <a:cubicBezTo>
                  <a:pt x="1228090" y="55880"/>
                  <a:pt x="1233215" y="54779"/>
                  <a:pt x="1238250" y="53340"/>
                </a:cubicBezTo>
                <a:cubicBezTo>
                  <a:pt x="1287933" y="39145"/>
                  <a:pt x="1207677" y="61948"/>
                  <a:pt x="1261110" y="41910"/>
                </a:cubicBezTo>
                <a:cubicBezTo>
                  <a:pt x="1267173" y="39636"/>
                  <a:pt x="1273878" y="39671"/>
                  <a:pt x="1280160" y="38100"/>
                </a:cubicBezTo>
                <a:cubicBezTo>
                  <a:pt x="1284056" y="37126"/>
                  <a:pt x="1287728" y="35393"/>
                  <a:pt x="1291590" y="34290"/>
                </a:cubicBezTo>
                <a:cubicBezTo>
                  <a:pt x="1304058" y="30728"/>
                  <a:pt x="1339628" y="23125"/>
                  <a:pt x="1344930" y="22860"/>
                </a:cubicBezTo>
                <a:lnTo>
                  <a:pt x="1421130" y="19050"/>
                </a:lnTo>
                <a:cubicBezTo>
                  <a:pt x="1435852" y="14143"/>
                  <a:pt x="1433220" y="14495"/>
                  <a:pt x="1451610" y="11430"/>
                </a:cubicBezTo>
                <a:cubicBezTo>
                  <a:pt x="1460468" y="9954"/>
                  <a:pt x="1469474" y="9381"/>
                  <a:pt x="1478280" y="7620"/>
                </a:cubicBezTo>
                <a:cubicBezTo>
                  <a:pt x="1488549" y="5566"/>
                  <a:pt x="1508760" y="0"/>
                  <a:pt x="1508760" y="0"/>
                </a:cubicBezTo>
                <a:cubicBezTo>
                  <a:pt x="1569720" y="1270"/>
                  <a:pt x="1630723" y="1199"/>
                  <a:pt x="1691640" y="3810"/>
                </a:cubicBezTo>
                <a:cubicBezTo>
                  <a:pt x="1751984" y="6396"/>
                  <a:pt x="1759911" y="10126"/>
                  <a:pt x="1805940" y="15240"/>
                </a:cubicBezTo>
                <a:cubicBezTo>
                  <a:pt x="1818625" y="16649"/>
                  <a:pt x="1831364" y="17559"/>
                  <a:pt x="1844040" y="19050"/>
                </a:cubicBezTo>
                <a:cubicBezTo>
                  <a:pt x="1852959" y="20099"/>
                  <a:pt x="1861764" y="22082"/>
                  <a:pt x="1870710" y="22860"/>
                </a:cubicBezTo>
                <a:cubicBezTo>
                  <a:pt x="1890993" y="24624"/>
                  <a:pt x="1911350" y="25400"/>
                  <a:pt x="1931670" y="26670"/>
                </a:cubicBezTo>
                <a:cubicBezTo>
                  <a:pt x="1939290" y="27940"/>
                  <a:pt x="1946989" y="28804"/>
                  <a:pt x="1954530" y="30480"/>
                </a:cubicBezTo>
                <a:cubicBezTo>
                  <a:pt x="1958450" y="31351"/>
                  <a:pt x="1962009" y="33572"/>
                  <a:pt x="1965960" y="34290"/>
                </a:cubicBezTo>
                <a:cubicBezTo>
                  <a:pt x="1976034" y="36122"/>
                  <a:pt x="1986340" y="36417"/>
                  <a:pt x="1996440" y="38100"/>
                </a:cubicBezTo>
                <a:cubicBezTo>
                  <a:pt x="2001605" y="38961"/>
                  <a:pt x="2006528" y="40973"/>
                  <a:pt x="2011680" y="41910"/>
                </a:cubicBezTo>
                <a:cubicBezTo>
                  <a:pt x="2020515" y="43516"/>
                  <a:pt x="2029460" y="44450"/>
                  <a:pt x="2038350" y="45720"/>
                </a:cubicBezTo>
                <a:cubicBezTo>
                  <a:pt x="2059715" y="52842"/>
                  <a:pt x="2045884" y="48556"/>
                  <a:pt x="2080260" y="57150"/>
                </a:cubicBezTo>
                <a:cubicBezTo>
                  <a:pt x="2093960" y="60575"/>
                  <a:pt x="2100039" y="62352"/>
                  <a:pt x="2114550" y="64770"/>
                </a:cubicBezTo>
                <a:cubicBezTo>
                  <a:pt x="2123408" y="66246"/>
                  <a:pt x="2132362" y="67104"/>
                  <a:pt x="2141220" y="68580"/>
                </a:cubicBezTo>
                <a:cubicBezTo>
                  <a:pt x="2147608" y="69645"/>
                  <a:pt x="2153988" y="70819"/>
                  <a:pt x="2160270" y="72390"/>
                </a:cubicBezTo>
                <a:cubicBezTo>
                  <a:pt x="2164166" y="73364"/>
                  <a:pt x="2167749" y="75482"/>
                  <a:pt x="2171700" y="76200"/>
                </a:cubicBezTo>
                <a:cubicBezTo>
                  <a:pt x="2181774" y="78032"/>
                  <a:pt x="2192020" y="78740"/>
                  <a:pt x="2202180" y="80010"/>
                </a:cubicBezTo>
                <a:cubicBezTo>
                  <a:pt x="2205990" y="82550"/>
                  <a:pt x="2209401" y="85826"/>
                  <a:pt x="2213610" y="87630"/>
                </a:cubicBezTo>
                <a:cubicBezTo>
                  <a:pt x="2232414" y="95689"/>
                  <a:pt x="2230368" y="86255"/>
                  <a:pt x="2251710" y="99060"/>
                </a:cubicBezTo>
                <a:cubicBezTo>
                  <a:pt x="2258060" y="102870"/>
                  <a:pt x="2264240" y="106979"/>
                  <a:pt x="2270760" y="110490"/>
                </a:cubicBezTo>
                <a:cubicBezTo>
                  <a:pt x="2280761" y="115875"/>
                  <a:pt x="2291789" y="119429"/>
                  <a:pt x="2301240" y="125730"/>
                </a:cubicBezTo>
                <a:cubicBezTo>
                  <a:pt x="2317027" y="136255"/>
                  <a:pt x="2308228" y="132239"/>
                  <a:pt x="2327910" y="137160"/>
                </a:cubicBezTo>
                <a:cubicBezTo>
                  <a:pt x="2355757" y="155725"/>
                  <a:pt x="2320743" y="133064"/>
                  <a:pt x="2354580" y="152400"/>
                </a:cubicBezTo>
                <a:cubicBezTo>
                  <a:pt x="2367439" y="159748"/>
                  <a:pt x="2379980" y="167640"/>
                  <a:pt x="2392680" y="175260"/>
                </a:cubicBezTo>
                <a:cubicBezTo>
                  <a:pt x="2399030" y="179070"/>
                  <a:pt x="2405806" y="182247"/>
                  <a:pt x="2411730" y="186690"/>
                </a:cubicBezTo>
                <a:cubicBezTo>
                  <a:pt x="2416810" y="190500"/>
                  <a:pt x="2421686" y="194598"/>
                  <a:pt x="2426970" y="198120"/>
                </a:cubicBezTo>
                <a:cubicBezTo>
                  <a:pt x="2441322" y="207688"/>
                  <a:pt x="2446735" y="209907"/>
                  <a:pt x="2461260" y="217170"/>
                </a:cubicBezTo>
                <a:cubicBezTo>
                  <a:pt x="2463800" y="220980"/>
                  <a:pt x="2465304" y="225739"/>
                  <a:pt x="2468880" y="228600"/>
                </a:cubicBezTo>
                <a:cubicBezTo>
                  <a:pt x="2472016" y="231109"/>
                  <a:pt x="2476784" y="230487"/>
                  <a:pt x="2480310" y="232410"/>
                </a:cubicBezTo>
                <a:cubicBezTo>
                  <a:pt x="2490828" y="238147"/>
                  <a:pt x="2501205" y="244271"/>
                  <a:pt x="2510790" y="251460"/>
                </a:cubicBezTo>
                <a:cubicBezTo>
                  <a:pt x="2515870" y="255270"/>
                  <a:pt x="2520828" y="259249"/>
                  <a:pt x="2526030" y="262890"/>
                </a:cubicBezTo>
                <a:cubicBezTo>
                  <a:pt x="2533533" y="268142"/>
                  <a:pt x="2542414" y="271654"/>
                  <a:pt x="2548890" y="278130"/>
                </a:cubicBezTo>
                <a:cubicBezTo>
                  <a:pt x="2563160" y="292400"/>
                  <a:pt x="2555208" y="287856"/>
                  <a:pt x="2571750" y="293370"/>
                </a:cubicBezTo>
                <a:cubicBezTo>
                  <a:pt x="2576830" y="297180"/>
                  <a:pt x="2581788" y="301159"/>
                  <a:pt x="2586990" y="304800"/>
                </a:cubicBezTo>
                <a:cubicBezTo>
                  <a:pt x="2594493" y="310052"/>
                  <a:pt x="2603374" y="313564"/>
                  <a:pt x="2609850" y="320040"/>
                </a:cubicBezTo>
                <a:cubicBezTo>
                  <a:pt x="2617470" y="327660"/>
                  <a:pt x="2623744" y="336922"/>
                  <a:pt x="2632710" y="342900"/>
                </a:cubicBezTo>
                <a:cubicBezTo>
                  <a:pt x="2636520" y="345440"/>
                  <a:pt x="2640718" y="347478"/>
                  <a:pt x="2644140" y="350520"/>
                </a:cubicBezTo>
                <a:cubicBezTo>
                  <a:pt x="2683287" y="385317"/>
                  <a:pt x="2652489" y="363706"/>
                  <a:pt x="2678430" y="381000"/>
                </a:cubicBezTo>
                <a:cubicBezTo>
                  <a:pt x="2699314" y="422768"/>
                  <a:pt x="2671737" y="371629"/>
                  <a:pt x="2697480" y="407670"/>
                </a:cubicBezTo>
                <a:cubicBezTo>
                  <a:pt x="2700781" y="412292"/>
                  <a:pt x="2701799" y="418288"/>
                  <a:pt x="2705100" y="422910"/>
                </a:cubicBezTo>
                <a:cubicBezTo>
                  <a:pt x="2708232" y="427295"/>
                  <a:pt x="2713118" y="430170"/>
                  <a:pt x="2716530" y="434340"/>
                </a:cubicBezTo>
                <a:cubicBezTo>
                  <a:pt x="2724572" y="444169"/>
                  <a:pt x="2731770" y="454660"/>
                  <a:pt x="2739390" y="464820"/>
                </a:cubicBezTo>
                <a:lnTo>
                  <a:pt x="2739390" y="464820"/>
                </a:lnTo>
                <a:cubicBezTo>
                  <a:pt x="2741930" y="468630"/>
                  <a:pt x="2744738" y="472274"/>
                  <a:pt x="2747010" y="476250"/>
                </a:cubicBezTo>
                <a:cubicBezTo>
                  <a:pt x="2749828" y="481181"/>
                  <a:pt x="2751329" y="486868"/>
                  <a:pt x="2754630" y="491490"/>
                </a:cubicBezTo>
                <a:cubicBezTo>
                  <a:pt x="2775784" y="521105"/>
                  <a:pt x="2777815" y="522295"/>
                  <a:pt x="2796540" y="541020"/>
                </a:cubicBezTo>
                <a:cubicBezTo>
                  <a:pt x="2806117" y="569750"/>
                  <a:pt x="2792085" y="535451"/>
                  <a:pt x="2811780" y="560070"/>
                </a:cubicBezTo>
                <a:cubicBezTo>
                  <a:pt x="2832812" y="586360"/>
                  <a:pt x="2794263" y="557282"/>
                  <a:pt x="2827020" y="579120"/>
                </a:cubicBezTo>
                <a:cubicBezTo>
                  <a:pt x="2851794" y="616280"/>
                  <a:pt x="2812989" y="558532"/>
                  <a:pt x="2846070" y="605790"/>
                </a:cubicBezTo>
                <a:cubicBezTo>
                  <a:pt x="2851322" y="613293"/>
                  <a:pt x="2857214" y="620459"/>
                  <a:pt x="2861310" y="628650"/>
                </a:cubicBezTo>
                <a:cubicBezTo>
                  <a:pt x="2863850" y="633730"/>
                  <a:pt x="2865697" y="639220"/>
                  <a:pt x="2868930" y="643890"/>
                </a:cubicBezTo>
                <a:cubicBezTo>
                  <a:pt x="2877172" y="655796"/>
                  <a:pt x="2887568" y="666132"/>
                  <a:pt x="2895600" y="678180"/>
                </a:cubicBezTo>
                <a:lnTo>
                  <a:pt x="2910840" y="701040"/>
                </a:lnTo>
                <a:cubicBezTo>
                  <a:pt x="2913380" y="704850"/>
                  <a:pt x="2914650" y="709930"/>
                  <a:pt x="2918460" y="712470"/>
                </a:cubicBezTo>
                <a:lnTo>
                  <a:pt x="2929890" y="720090"/>
                </a:lnTo>
                <a:cubicBezTo>
                  <a:pt x="2948809" y="748469"/>
                  <a:pt x="2924494" y="713614"/>
                  <a:pt x="2948940" y="742950"/>
                </a:cubicBezTo>
                <a:cubicBezTo>
                  <a:pt x="2958354" y="754247"/>
                  <a:pt x="2956195" y="756311"/>
                  <a:pt x="2964180" y="769620"/>
                </a:cubicBezTo>
                <a:cubicBezTo>
                  <a:pt x="2968892" y="777473"/>
                  <a:pt x="2974340" y="784860"/>
                  <a:pt x="2979420" y="792480"/>
                </a:cubicBezTo>
                <a:cubicBezTo>
                  <a:pt x="2981960" y="796290"/>
                  <a:pt x="2984293" y="800247"/>
                  <a:pt x="2987040" y="803910"/>
                </a:cubicBezTo>
                <a:cubicBezTo>
                  <a:pt x="2990850" y="808990"/>
                  <a:pt x="2995105" y="813765"/>
                  <a:pt x="2998470" y="819150"/>
                </a:cubicBezTo>
                <a:cubicBezTo>
                  <a:pt x="3001480" y="823966"/>
                  <a:pt x="3003080" y="829574"/>
                  <a:pt x="3006090" y="834390"/>
                </a:cubicBezTo>
                <a:cubicBezTo>
                  <a:pt x="3010404" y="841293"/>
                  <a:pt x="3021110" y="853000"/>
                  <a:pt x="3025140" y="861060"/>
                </a:cubicBezTo>
                <a:cubicBezTo>
                  <a:pt x="3026936" y="864652"/>
                  <a:pt x="3026722" y="869148"/>
                  <a:pt x="3028950" y="872490"/>
                </a:cubicBezTo>
                <a:cubicBezTo>
                  <a:pt x="3031939" y="876973"/>
                  <a:pt x="3036931" y="879781"/>
                  <a:pt x="3040380" y="883920"/>
                </a:cubicBezTo>
                <a:cubicBezTo>
                  <a:pt x="3043311" y="887438"/>
                  <a:pt x="3045460" y="891540"/>
                  <a:pt x="3048000" y="895350"/>
                </a:cubicBezTo>
                <a:cubicBezTo>
                  <a:pt x="3049270" y="900430"/>
                  <a:pt x="3049212" y="906044"/>
                  <a:pt x="3051810" y="910590"/>
                </a:cubicBezTo>
                <a:cubicBezTo>
                  <a:pt x="3054483" y="915268"/>
                  <a:pt x="3059791" y="917881"/>
                  <a:pt x="3063240" y="922020"/>
                </a:cubicBezTo>
                <a:cubicBezTo>
                  <a:pt x="3066171" y="925538"/>
                  <a:pt x="3068812" y="929354"/>
                  <a:pt x="3070860" y="933450"/>
                </a:cubicBezTo>
                <a:cubicBezTo>
                  <a:pt x="3072656" y="937042"/>
                  <a:pt x="3072720" y="941369"/>
                  <a:pt x="3074670" y="944880"/>
                </a:cubicBezTo>
                <a:cubicBezTo>
                  <a:pt x="3079118" y="952886"/>
                  <a:pt x="3084830" y="960120"/>
                  <a:pt x="3089910" y="967740"/>
                </a:cubicBezTo>
                <a:cubicBezTo>
                  <a:pt x="3092450" y="971550"/>
                  <a:pt x="3096082" y="974826"/>
                  <a:pt x="3097530" y="979170"/>
                </a:cubicBezTo>
                <a:cubicBezTo>
                  <a:pt x="3098800" y="982980"/>
                  <a:pt x="3099709" y="986930"/>
                  <a:pt x="3101340" y="990600"/>
                </a:cubicBezTo>
                <a:cubicBezTo>
                  <a:pt x="3109764" y="1009554"/>
                  <a:pt x="3113878" y="1015307"/>
                  <a:pt x="3124200" y="1032510"/>
                </a:cubicBezTo>
                <a:cubicBezTo>
                  <a:pt x="3129414" y="1053368"/>
                  <a:pt x="3125870" y="1045475"/>
                  <a:pt x="3139440" y="1066800"/>
                </a:cubicBezTo>
                <a:cubicBezTo>
                  <a:pt x="3144357" y="1074526"/>
                  <a:pt x="3151784" y="1080972"/>
                  <a:pt x="3154680" y="1089660"/>
                </a:cubicBezTo>
                <a:cubicBezTo>
                  <a:pt x="3157327" y="1097601"/>
                  <a:pt x="3160879" y="1110053"/>
                  <a:pt x="3166110" y="1116330"/>
                </a:cubicBezTo>
                <a:cubicBezTo>
                  <a:pt x="3169041" y="1119848"/>
                  <a:pt x="3173730" y="1121410"/>
                  <a:pt x="3177540" y="1123950"/>
                </a:cubicBezTo>
                <a:cubicBezTo>
                  <a:pt x="3195498" y="1150887"/>
                  <a:pt x="3172961" y="1117539"/>
                  <a:pt x="3196590" y="1150620"/>
                </a:cubicBezTo>
                <a:cubicBezTo>
                  <a:pt x="3199252" y="1154346"/>
                  <a:pt x="3202162" y="1157954"/>
                  <a:pt x="3204210" y="1162050"/>
                </a:cubicBezTo>
                <a:cubicBezTo>
                  <a:pt x="3206006" y="1165642"/>
                  <a:pt x="3206070" y="1169969"/>
                  <a:pt x="3208020" y="1173480"/>
                </a:cubicBezTo>
                <a:cubicBezTo>
                  <a:pt x="3212468" y="1181486"/>
                  <a:pt x="3220364" y="1187652"/>
                  <a:pt x="3223260" y="1196340"/>
                </a:cubicBezTo>
                <a:cubicBezTo>
                  <a:pt x="3227813" y="1209999"/>
                  <a:pt x="3231065" y="1220808"/>
                  <a:pt x="3238500" y="1234440"/>
                </a:cubicBezTo>
                <a:cubicBezTo>
                  <a:pt x="3248855" y="1253424"/>
                  <a:pt x="3249164" y="1244338"/>
                  <a:pt x="3257550" y="1261110"/>
                </a:cubicBezTo>
                <a:cubicBezTo>
                  <a:pt x="3259346" y="1264702"/>
                  <a:pt x="3260090" y="1268730"/>
                  <a:pt x="3261360" y="1272540"/>
                </a:cubicBezTo>
                <a:cubicBezTo>
                  <a:pt x="3260090" y="1277620"/>
                  <a:pt x="3262768" y="1287345"/>
                  <a:pt x="3257550" y="1287780"/>
                </a:cubicBezTo>
                <a:cubicBezTo>
                  <a:pt x="3245241" y="1288806"/>
                  <a:pt x="3106742" y="1273140"/>
                  <a:pt x="3204210" y="1283970"/>
                </a:cubicBezTo>
                <a:cubicBezTo>
                  <a:pt x="3213420" y="1286273"/>
                  <a:pt x="3235684" y="1291425"/>
                  <a:pt x="3242310" y="1295400"/>
                </a:cubicBezTo>
                <a:cubicBezTo>
                  <a:pt x="3248660" y="1299210"/>
                  <a:pt x="3254887" y="1303234"/>
                  <a:pt x="3261360" y="1306830"/>
                </a:cubicBezTo>
                <a:cubicBezTo>
                  <a:pt x="3290363" y="1322943"/>
                  <a:pt x="3264080" y="1306103"/>
                  <a:pt x="3288030" y="1322070"/>
                </a:cubicBezTo>
                <a:cubicBezTo>
                  <a:pt x="3293110" y="1329690"/>
                  <a:pt x="3296794" y="1338454"/>
                  <a:pt x="3303270" y="1344930"/>
                </a:cubicBezTo>
                <a:cubicBezTo>
                  <a:pt x="3336663" y="1378323"/>
                  <a:pt x="3295798" y="1335964"/>
                  <a:pt x="3322320" y="1367790"/>
                </a:cubicBezTo>
                <a:cubicBezTo>
                  <a:pt x="3341628" y="1390959"/>
                  <a:pt x="3327270" y="1366260"/>
                  <a:pt x="3341370" y="1394460"/>
                </a:cubicBezTo>
                <a:cubicBezTo>
                  <a:pt x="3342640" y="1400810"/>
                  <a:pt x="3343476" y="1407262"/>
                  <a:pt x="3345180" y="1413510"/>
                </a:cubicBezTo>
                <a:cubicBezTo>
                  <a:pt x="3347293" y="1421259"/>
                  <a:pt x="3352800" y="1436370"/>
                  <a:pt x="3352800" y="1436370"/>
                </a:cubicBezTo>
                <a:cubicBezTo>
                  <a:pt x="3354070" y="1445260"/>
                  <a:pt x="3354849" y="1454234"/>
                  <a:pt x="3356610" y="1463040"/>
                </a:cubicBezTo>
                <a:cubicBezTo>
                  <a:pt x="3357398" y="1466978"/>
                  <a:pt x="3359632" y="1470532"/>
                  <a:pt x="3360420" y="1474470"/>
                </a:cubicBezTo>
                <a:cubicBezTo>
                  <a:pt x="3374072" y="1542728"/>
                  <a:pt x="3356745" y="1471201"/>
                  <a:pt x="3368040" y="1516380"/>
                </a:cubicBezTo>
                <a:cubicBezTo>
                  <a:pt x="3369310" y="1532890"/>
                  <a:pt x="3369915" y="1549465"/>
                  <a:pt x="3371850" y="1565910"/>
                </a:cubicBezTo>
                <a:cubicBezTo>
                  <a:pt x="3373163" y="1577070"/>
                  <a:pt x="3376666" y="1582300"/>
                  <a:pt x="3379470" y="1592580"/>
                </a:cubicBezTo>
                <a:cubicBezTo>
                  <a:pt x="3382226" y="1602684"/>
                  <a:pt x="3383778" y="1613125"/>
                  <a:pt x="3387090" y="1623060"/>
                </a:cubicBezTo>
                <a:lnTo>
                  <a:pt x="3398520" y="1657350"/>
                </a:lnTo>
                <a:cubicBezTo>
                  <a:pt x="3399790" y="1661160"/>
                  <a:pt x="3401356" y="1664884"/>
                  <a:pt x="3402330" y="1668780"/>
                </a:cubicBezTo>
                <a:cubicBezTo>
                  <a:pt x="3407114" y="1687916"/>
                  <a:pt x="3404484" y="1679052"/>
                  <a:pt x="3409950" y="1695450"/>
                </a:cubicBezTo>
                <a:cubicBezTo>
                  <a:pt x="3411220" y="1706880"/>
                  <a:pt x="3411869" y="1718396"/>
                  <a:pt x="3413760" y="1729740"/>
                </a:cubicBezTo>
                <a:cubicBezTo>
                  <a:pt x="3414420" y="1733701"/>
                  <a:pt x="3416467" y="1737308"/>
                  <a:pt x="3417570" y="1741170"/>
                </a:cubicBezTo>
                <a:cubicBezTo>
                  <a:pt x="3419009" y="1746205"/>
                  <a:pt x="3420519" y="1751245"/>
                  <a:pt x="3421380" y="1756410"/>
                </a:cubicBezTo>
                <a:cubicBezTo>
                  <a:pt x="3423063" y="1766510"/>
                  <a:pt x="3423920" y="1776730"/>
                  <a:pt x="3425190" y="1786890"/>
                </a:cubicBezTo>
                <a:cubicBezTo>
                  <a:pt x="3423920" y="1807210"/>
                  <a:pt x="3423310" y="1827582"/>
                  <a:pt x="3421380" y="1847850"/>
                </a:cubicBezTo>
                <a:cubicBezTo>
                  <a:pt x="3420766" y="1854297"/>
                  <a:pt x="3419844" y="1860837"/>
                  <a:pt x="3417570" y="1866900"/>
                </a:cubicBezTo>
                <a:cubicBezTo>
                  <a:pt x="3415962" y="1871187"/>
                  <a:pt x="3412222" y="1874354"/>
                  <a:pt x="3409950" y="1878330"/>
                </a:cubicBezTo>
                <a:cubicBezTo>
                  <a:pt x="3407132" y="1883261"/>
                  <a:pt x="3405340" y="1888754"/>
                  <a:pt x="3402330" y="1893570"/>
                </a:cubicBezTo>
                <a:cubicBezTo>
                  <a:pt x="3389474" y="1914139"/>
                  <a:pt x="3393857" y="1903455"/>
                  <a:pt x="3379470" y="1920240"/>
                </a:cubicBezTo>
                <a:cubicBezTo>
                  <a:pt x="3367017" y="1934768"/>
                  <a:pt x="3358810" y="1952330"/>
                  <a:pt x="3345180" y="1965960"/>
                </a:cubicBezTo>
                <a:cubicBezTo>
                  <a:pt x="3341942" y="1969198"/>
                  <a:pt x="3337560" y="1971040"/>
                  <a:pt x="3333750" y="1973580"/>
                </a:cubicBezTo>
                <a:cubicBezTo>
                  <a:pt x="3323590" y="2004060"/>
                  <a:pt x="3338830" y="1968500"/>
                  <a:pt x="3318510" y="1988820"/>
                </a:cubicBezTo>
                <a:cubicBezTo>
                  <a:pt x="3312034" y="1995296"/>
                  <a:pt x="3308350" y="2004060"/>
                  <a:pt x="3303270" y="2011680"/>
                </a:cubicBezTo>
                <a:cubicBezTo>
                  <a:pt x="3300730" y="2015490"/>
                  <a:pt x="3299460" y="2020570"/>
                  <a:pt x="3295650" y="2023110"/>
                </a:cubicBezTo>
                <a:lnTo>
                  <a:pt x="3284220" y="2030730"/>
                </a:lnTo>
                <a:cubicBezTo>
                  <a:pt x="3282950" y="2034540"/>
                  <a:pt x="3282919" y="2039024"/>
                  <a:pt x="3280410" y="2042160"/>
                </a:cubicBezTo>
                <a:cubicBezTo>
                  <a:pt x="3277549" y="2045736"/>
                  <a:pt x="3272498" y="2046849"/>
                  <a:pt x="3268980" y="2049780"/>
                </a:cubicBezTo>
                <a:cubicBezTo>
                  <a:pt x="3264841" y="2053229"/>
                  <a:pt x="3261689" y="2057761"/>
                  <a:pt x="3257550" y="2061210"/>
                </a:cubicBezTo>
                <a:cubicBezTo>
                  <a:pt x="3254032" y="2064141"/>
                  <a:pt x="3249638" y="2065899"/>
                  <a:pt x="3246120" y="2068830"/>
                </a:cubicBezTo>
                <a:cubicBezTo>
                  <a:pt x="3227094" y="2084685"/>
                  <a:pt x="3243347" y="2077374"/>
                  <a:pt x="3223260" y="2084070"/>
                </a:cubicBezTo>
                <a:cubicBezTo>
                  <a:pt x="3208584" y="2106083"/>
                  <a:pt x="3223966" y="2086187"/>
                  <a:pt x="3204210" y="2103120"/>
                </a:cubicBezTo>
                <a:cubicBezTo>
                  <a:pt x="3198755" y="2107795"/>
                  <a:pt x="3194580" y="2113872"/>
                  <a:pt x="3188970" y="2118360"/>
                </a:cubicBezTo>
                <a:cubicBezTo>
                  <a:pt x="3181819" y="2124081"/>
                  <a:pt x="3166110" y="2133600"/>
                  <a:pt x="3166110" y="2133600"/>
                </a:cubicBezTo>
                <a:cubicBezTo>
                  <a:pt x="3151928" y="2154872"/>
                  <a:pt x="3165263" y="2138045"/>
                  <a:pt x="3135630" y="2160270"/>
                </a:cubicBezTo>
                <a:cubicBezTo>
                  <a:pt x="3132178" y="2162859"/>
                  <a:pt x="3114531" y="2176534"/>
                  <a:pt x="3108960" y="2179320"/>
                </a:cubicBezTo>
                <a:cubicBezTo>
                  <a:pt x="3105368" y="2181116"/>
                  <a:pt x="3101340" y="2181860"/>
                  <a:pt x="3097530" y="2183130"/>
                </a:cubicBezTo>
                <a:cubicBezTo>
                  <a:pt x="3079624" y="2201036"/>
                  <a:pt x="3090583" y="2191571"/>
                  <a:pt x="3063240" y="2209800"/>
                </a:cubicBezTo>
                <a:cubicBezTo>
                  <a:pt x="3048468" y="2219648"/>
                  <a:pt x="3056154" y="2215972"/>
                  <a:pt x="3040380" y="2221230"/>
                </a:cubicBezTo>
                <a:cubicBezTo>
                  <a:pt x="3032760" y="2232660"/>
                  <a:pt x="3034030" y="2233930"/>
                  <a:pt x="3021330" y="2240280"/>
                </a:cubicBezTo>
                <a:cubicBezTo>
                  <a:pt x="3017738" y="2242076"/>
                  <a:pt x="3013411" y="2242140"/>
                  <a:pt x="3009900" y="2244090"/>
                </a:cubicBezTo>
                <a:cubicBezTo>
                  <a:pt x="3001894" y="2248538"/>
                  <a:pt x="2994660" y="2254250"/>
                  <a:pt x="2987040" y="2259330"/>
                </a:cubicBezTo>
                <a:cubicBezTo>
                  <a:pt x="2983230" y="2261870"/>
                  <a:pt x="2979706" y="2264902"/>
                  <a:pt x="2975610" y="2266950"/>
                </a:cubicBezTo>
                <a:cubicBezTo>
                  <a:pt x="2970530" y="2269490"/>
                  <a:pt x="2965590" y="2272333"/>
                  <a:pt x="2960370" y="2274570"/>
                </a:cubicBezTo>
                <a:cubicBezTo>
                  <a:pt x="2956679" y="2276152"/>
                  <a:pt x="2952532" y="2276584"/>
                  <a:pt x="2948940" y="2278380"/>
                </a:cubicBezTo>
                <a:cubicBezTo>
                  <a:pt x="2944844" y="2280428"/>
                  <a:pt x="2941028" y="2283069"/>
                  <a:pt x="2937510" y="2286000"/>
                </a:cubicBezTo>
                <a:cubicBezTo>
                  <a:pt x="2933371" y="2289449"/>
                  <a:pt x="2930790" y="2294813"/>
                  <a:pt x="2926080" y="2297430"/>
                </a:cubicBezTo>
                <a:cubicBezTo>
                  <a:pt x="2919059" y="2301331"/>
                  <a:pt x="2903220" y="2305050"/>
                  <a:pt x="2903220" y="2305050"/>
                </a:cubicBezTo>
                <a:cubicBezTo>
                  <a:pt x="2899410" y="2308860"/>
                  <a:pt x="2896500" y="2313863"/>
                  <a:pt x="2891790" y="2316480"/>
                </a:cubicBezTo>
                <a:cubicBezTo>
                  <a:pt x="2880782" y="2322595"/>
                  <a:pt x="2848315" y="2328432"/>
                  <a:pt x="2838450" y="2331720"/>
                </a:cubicBezTo>
                <a:cubicBezTo>
                  <a:pt x="2812719" y="2340297"/>
                  <a:pt x="2844392" y="2330400"/>
                  <a:pt x="2804160" y="2339340"/>
                </a:cubicBezTo>
                <a:cubicBezTo>
                  <a:pt x="2800240" y="2340211"/>
                  <a:pt x="2796592" y="2342047"/>
                  <a:pt x="2792730" y="2343150"/>
                </a:cubicBezTo>
                <a:cubicBezTo>
                  <a:pt x="2780175" y="2346737"/>
                  <a:pt x="2771534" y="2348151"/>
                  <a:pt x="2758440" y="2350770"/>
                </a:cubicBezTo>
                <a:cubicBezTo>
                  <a:pt x="2749999" y="2349564"/>
                  <a:pt x="2727636" y="2350283"/>
                  <a:pt x="2720340" y="2339340"/>
                </a:cubicBezTo>
                <a:cubicBezTo>
                  <a:pt x="2717435" y="2334983"/>
                  <a:pt x="2718544" y="2328934"/>
                  <a:pt x="2716530" y="2324100"/>
                </a:cubicBezTo>
                <a:cubicBezTo>
                  <a:pt x="2712161" y="2313615"/>
                  <a:pt x="2704882" y="2304396"/>
                  <a:pt x="2701290" y="2293620"/>
                </a:cubicBezTo>
                <a:cubicBezTo>
                  <a:pt x="2698750" y="2286000"/>
                  <a:pt x="2697262" y="2277944"/>
                  <a:pt x="2693670" y="2270760"/>
                </a:cubicBezTo>
                <a:cubicBezTo>
                  <a:pt x="2691130" y="2265680"/>
                  <a:pt x="2689060" y="2260336"/>
                  <a:pt x="2686050" y="2255520"/>
                </a:cubicBezTo>
                <a:cubicBezTo>
                  <a:pt x="2683885" y="2252056"/>
                  <a:pt x="2669480" y="2234430"/>
                  <a:pt x="2667000" y="2228850"/>
                </a:cubicBezTo>
                <a:cubicBezTo>
                  <a:pt x="2658710" y="2210199"/>
                  <a:pt x="2660685" y="2207800"/>
                  <a:pt x="2655570" y="2190750"/>
                </a:cubicBezTo>
                <a:cubicBezTo>
                  <a:pt x="2653262" y="2183057"/>
                  <a:pt x="2653630" y="2173570"/>
                  <a:pt x="2647950" y="2167890"/>
                </a:cubicBezTo>
                <a:lnTo>
                  <a:pt x="2636520" y="2156460"/>
                </a:lnTo>
                <a:lnTo>
                  <a:pt x="2628900" y="2133600"/>
                </a:lnTo>
                <a:cubicBezTo>
                  <a:pt x="2627630" y="2129790"/>
                  <a:pt x="2627318" y="2125512"/>
                  <a:pt x="2625090" y="2122170"/>
                </a:cubicBezTo>
                <a:cubicBezTo>
                  <a:pt x="2603252" y="2089413"/>
                  <a:pt x="2629434" y="2130858"/>
                  <a:pt x="2613660" y="2099310"/>
                </a:cubicBezTo>
                <a:cubicBezTo>
                  <a:pt x="2611612" y="2095214"/>
                  <a:pt x="2608088" y="2091976"/>
                  <a:pt x="2606040" y="2087880"/>
                </a:cubicBezTo>
                <a:cubicBezTo>
                  <a:pt x="2590266" y="2056332"/>
                  <a:pt x="2616448" y="2097777"/>
                  <a:pt x="2594610" y="2065020"/>
                </a:cubicBezTo>
                <a:cubicBezTo>
                  <a:pt x="2588579" y="2040895"/>
                  <a:pt x="2593705" y="2054137"/>
                  <a:pt x="2575560" y="2026920"/>
                </a:cubicBezTo>
                <a:lnTo>
                  <a:pt x="2575560" y="2026920"/>
                </a:lnTo>
                <a:cubicBezTo>
                  <a:pt x="2565983" y="1998190"/>
                  <a:pt x="2578902" y="2033603"/>
                  <a:pt x="2564130" y="2004060"/>
                </a:cubicBezTo>
                <a:cubicBezTo>
                  <a:pt x="2555538" y="1986877"/>
                  <a:pt x="2566349" y="1997578"/>
                  <a:pt x="2552700" y="1981200"/>
                </a:cubicBezTo>
                <a:cubicBezTo>
                  <a:pt x="2549251" y="1977061"/>
                  <a:pt x="2544578" y="1974023"/>
                  <a:pt x="2541270" y="1969770"/>
                </a:cubicBezTo>
                <a:cubicBezTo>
                  <a:pt x="2509370" y="1928755"/>
                  <a:pt x="2540549" y="1961429"/>
                  <a:pt x="2514600" y="1935480"/>
                </a:cubicBezTo>
                <a:cubicBezTo>
                  <a:pt x="2513330" y="1931670"/>
                  <a:pt x="2512740" y="1927561"/>
                  <a:pt x="2510790" y="1924050"/>
                </a:cubicBezTo>
                <a:cubicBezTo>
                  <a:pt x="2506342" y="1916044"/>
                  <a:pt x="2500630" y="1908810"/>
                  <a:pt x="2495550" y="1901190"/>
                </a:cubicBezTo>
                <a:cubicBezTo>
                  <a:pt x="2493010" y="1897380"/>
                  <a:pt x="2490677" y="1893423"/>
                  <a:pt x="2487930" y="1889760"/>
                </a:cubicBezTo>
                <a:cubicBezTo>
                  <a:pt x="2485341" y="1886308"/>
                  <a:pt x="2471666" y="1868661"/>
                  <a:pt x="2468880" y="1863090"/>
                </a:cubicBezTo>
                <a:cubicBezTo>
                  <a:pt x="2467084" y="1859498"/>
                  <a:pt x="2467020" y="1855171"/>
                  <a:pt x="2465070" y="1851660"/>
                </a:cubicBezTo>
                <a:cubicBezTo>
                  <a:pt x="2440567" y="1807554"/>
                  <a:pt x="2459997" y="1845138"/>
                  <a:pt x="2438400" y="1817370"/>
                </a:cubicBezTo>
                <a:lnTo>
                  <a:pt x="2415540" y="1783080"/>
                </a:lnTo>
                <a:cubicBezTo>
                  <a:pt x="2413000" y="1779270"/>
                  <a:pt x="2411158" y="1774888"/>
                  <a:pt x="2407920" y="1771650"/>
                </a:cubicBezTo>
                <a:cubicBezTo>
                  <a:pt x="2393252" y="1756982"/>
                  <a:pt x="2400973" y="1763209"/>
                  <a:pt x="2385060" y="1752600"/>
                </a:cubicBezTo>
                <a:cubicBezTo>
                  <a:pt x="2371462" y="1732204"/>
                  <a:pt x="2380678" y="1744408"/>
                  <a:pt x="2354580" y="1718310"/>
                </a:cubicBezTo>
                <a:cubicBezTo>
                  <a:pt x="2344718" y="1708448"/>
                  <a:pt x="2333962" y="1696197"/>
                  <a:pt x="2320290" y="1691640"/>
                </a:cubicBezTo>
                <a:cubicBezTo>
                  <a:pt x="2316480" y="1690370"/>
                  <a:pt x="2312452" y="1689626"/>
                  <a:pt x="2308860" y="1687830"/>
                </a:cubicBezTo>
                <a:cubicBezTo>
                  <a:pt x="2304764" y="1685782"/>
                  <a:pt x="2301526" y="1682258"/>
                  <a:pt x="2297430" y="1680210"/>
                </a:cubicBezTo>
                <a:cubicBezTo>
                  <a:pt x="2293838" y="1678414"/>
                  <a:pt x="2289592" y="1678196"/>
                  <a:pt x="2286000" y="1676400"/>
                </a:cubicBezTo>
                <a:cubicBezTo>
                  <a:pt x="2256457" y="1661628"/>
                  <a:pt x="2291870" y="1674547"/>
                  <a:pt x="2263140" y="1664970"/>
                </a:cubicBezTo>
                <a:cubicBezTo>
                  <a:pt x="2213147" y="1627475"/>
                  <a:pt x="2273872" y="1670509"/>
                  <a:pt x="2236470" y="1649730"/>
                </a:cubicBezTo>
                <a:cubicBezTo>
                  <a:pt x="2228464" y="1645282"/>
                  <a:pt x="2222298" y="1637386"/>
                  <a:pt x="2213610" y="1634490"/>
                </a:cubicBezTo>
                <a:cubicBezTo>
                  <a:pt x="2200787" y="1630216"/>
                  <a:pt x="2200122" y="1630593"/>
                  <a:pt x="2186940" y="1623060"/>
                </a:cubicBezTo>
                <a:cubicBezTo>
                  <a:pt x="2182964" y="1620788"/>
                  <a:pt x="2179606" y="1617488"/>
                  <a:pt x="2175510" y="1615440"/>
                </a:cubicBezTo>
                <a:cubicBezTo>
                  <a:pt x="2171918" y="1613644"/>
                  <a:pt x="2167672" y="1613426"/>
                  <a:pt x="2164080" y="1611630"/>
                </a:cubicBezTo>
                <a:cubicBezTo>
                  <a:pt x="2159984" y="1609582"/>
                  <a:pt x="2156626" y="1606282"/>
                  <a:pt x="2152650" y="1604010"/>
                </a:cubicBezTo>
                <a:cubicBezTo>
                  <a:pt x="2147719" y="1601192"/>
                  <a:pt x="2142630" y="1598627"/>
                  <a:pt x="2137410" y="1596390"/>
                </a:cubicBezTo>
                <a:cubicBezTo>
                  <a:pt x="2133719" y="1594808"/>
                  <a:pt x="2129491" y="1594530"/>
                  <a:pt x="2125980" y="1592580"/>
                </a:cubicBezTo>
                <a:cubicBezTo>
                  <a:pt x="2117974" y="1588132"/>
                  <a:pt x="2112005" y="1579561"/>
                  <a:pt x="2103120" y="1577340"/>
                </a:cubicBezTo>
                <a:cubicBezTo>
                  <a:pt x="2096653" y="1575723"/>
                  <a:pt x="2083131" y="1572757"/>
                  <a:pt x="2076450" y="1569720"/>
                </a:cubicBezTo>
                <a:cubicBezTo>
                  <a:pt x="2066109" y="1565020"/>
                  <a:pt x="2056746" y="1558072"/>
                  <a:pt x="2045970" y="1554480"/>
                </a:cubicBezTo>
                <a:cubicBezTo>
                  <a:pt x="2042160" y="1553210"/>
                  <a:pt x="2038132" y="1552466"/>
                  <a:pt x="2034540" y="1550670"/>
                </a:cubicBezTo>
                <a:cubicBezTo>
                  <a:pt x="2030444" y="1548622"/>
                  <a:pt x="2027206" y="1545098"/>
                  <a:pt x="2023110" y="1543050"/>
                </a:cubicBezTo>
                <a:cubicBezTo>
                  <a:pt x="2019518" y="1541254"/>
                  <a:pt x="2015542" y="1540343"/>
                  <a:pt x="2011680" y="1539240"/>
                </a:cubicBezTo>
                <a:cubicBezTo>
                  <a:pt x="1998919" y="1535594"/>
                  <a:pt x="1985652" y="1533846"/>
                  <a:pt x="1973580" y="1527810"/>
                </a:cubicBezTo>
                <a:cubicBezTo>
                  <a:pt x="1968500" y="1525270"/>
                  <a:pt x="1963560" y="1522427"/>
                  <a:pt x="1958340" y="1520190"/>
                </a:cubicBezTo>
                <a:cubicBezTo>
                  <a:pt x="1949205" y="1516275"/>
                  <a:pt x="1941337" y="1515332"/>
                  <a:pt x="1931670" y="1512570"/>
                </a:cubicBezTo>
                <a:cubicBezTo>
                  <a:pt x="1927808" y="1511467"/>
                  <a:pt x="1924102" y="1509863"/>
                  <a:pt x="1920240" y="1508760"/>
                </a:cubicBezTo>
                <a:cubicBezTo>
                  <a:pt x="1915205" y="1507321"/>
                  <a:pt x="1910035" y="1506389"/>
                  <a:pt x="1905000" y="1504950"/>
                </a:cubicBezTo>
                <a:cubicBezTo>
                  <a:pt x="1901138" y="1503847"/>
                  <a:pt x="1897261" y="1502722"/>
                  <a:pt x="1893570" y="1501140"/>
                </a:cubicBezTo>
                <a:cubicBezTo>
                  <a:pt x="1888350" y="1498903"/>
                  <a:pt x="1883809" y="1495014"/>
                  <a:pt x="1878330" y="1493520"/>
                </a:cubicBezTo>
                <a:cubicBezTo>
                  <a:pt x="1874069" y="1492358"/>
                  <a:pt x="1823463" y="1486154"/>
                  <a:pt x="1821180" y="1485900"/>
                </a:cubicBezTo>
                <a:cubicBezTo>
                  <a:pt x="1808495" y="1484491"/>
                  <a:pt x="1795731" y="1483777"/>
                  <a:pt x="1783080" y="1482090"/>
                </a:cubicBezTo>
                <a:cubicBezTo>
                  <a:pt x="1776661" y="1481234"/>
                  <a:pt x="1770441" y="1479196"/>
                  <a:pt x="1764030" y="1478280"/>
                </a:cubicBezTo>
                <a:cubicBezTo>
                  <a:pt x="1752645" y="1476654"/>
                  <a:pt x="1741170" y="1475740"/>
                  <a:pt x="1729740" y="1474470"/>
                </a:cubicBezTo>
                <a:cubicBezTo>
                  <a:pt x="1658943" y="1456771"/>
                  <a:pt x="1746957" y="1477913"/>
                  <a:pt x="1653540" y="1459230"/>
                </a:cubicBezTo>
                <a:cubicBezTo>
                  <a:pt x="1647190" y="1457960"/>
                  <a:pt x="1640945" y="1455936"/>
                  <a:pt x="1634490" y="1455420"/>
                </a:cubicBezTo>
                <a:cubicBezTo>
                  <a:pt x="1609139" y="1453392"/>
                  <a:pt x="1583690" y="1452880"/>
                  <a:pt x="1558290" y="1451610"/>
                </a:cubicBezTo>
                <a:cubicBezTo>
                  <a:pt x="1532773" y="1452490"/>
                  <a:pt x="1446819" y="1453383"/>
                  <a:pt x="1405890" y="1459230"/>
                </a:cubicBezTo>
                <a:cubicBezTo>
                  <a:pt x="1267634" y="1478981"/>
                  <a:pt x="1459582" y="1456651"/>
                  <a:pt x="1333500" y="1470660"/>
                </a:cubicBezTo>
                <a:cubicBezTo>
                  <a:pt x="1323340" y="1473200"/>
                  <a:pt x="1312955" y="1474968"/>
                  <a:pt x="1303020" y="1478280"/>
                </a:cubicBezTo>
                <a:cubicBezTo>
                  <a:pt x="1299210" y="1479550"/>
                  <a:pt x="1295182" y="1480294"/>
                  <a:pt x="1291590" y="1482090"/>
                </a:cubicBezTo>
                <a:cubicBezTo>
                  <a:pt x="1287494" y="1484138"/>
                  <a:pt x="1284256" y="1487662"/>
                  <a:pt x="1280160" y="1489710"/>
                </a:cubicBezTo>
                <a:cubicBezTo>
                  <a:pt x="1276568" y="1491506"/>
                  <a:pt x="1272241" y="1491570"/>
                  <a:pt x="1268730" y="1493520"/>
                </a:cubicBezTo>
                <a:cubicBezTo>
                  <a:pt x="1260724" y="1497968"/>
                  <a:pt x="1254558" y="1505864"/>
                  <a:pt x="1245870" y="1508760"/>
                </a:cubicBezTo>
                <a:cubicBezTo>
                  <a:pt x="1234414" y="1512579"/>
                  <a:pt x="1232858" y="1511984"/>
                  <a:pt x="1223010" y="1520190"/>
                </a:cubicBezTo>
                <a:cubicBezTo>
                  <a:pt x="1218871" y="1523639"/>
                  <a:pt x="1215719" y="1528171"/>
                  <a:pt x="1211580" y="1531620"/>
                </a:cubicBezTo>
                <a:cubicBezTo>
                  <a:pt x="1198600" y="1542437"/>
                  <a:pt x="1198636" y="1536944"/>
                  <a:pt x="1184910" y="1550670"/>
                </a:cubicBezTo>
                <a:cubicBezTo>
                  <a:pt x="1156555" y="1579025"/>
                  <a:pt x="1188987" y="1555572"/>
                  <a:pt x="1162050" y="1573530"/>
                </a:cubicBezTo>
                <a:cubicBezTo>
                  <a:pt x="1143131" y="1601909"/>
                  <a:pt x="1167446" y="1567054"/>
                  <a:pt x="1143000" y="1596390"/>
                </a:cubicBezTo>
                <a:cubicBezTo>
                  <a:pt x="1127125" y="1615440"/>
                  <a:pt x="1144905" y="1601470"/>
                  <a:pt x="1123950" y="1615440"/>
                </a:cubicBezTo>
                <a:lnTo>
                  <a:pt x="1108710" y="1638300"/>
                </a:lnTo>
                <a:cubicBezTo>
                  <a:pt x="1106170" y="1642110"/>
                  <a:pt x="1104328" y="1646492"/>
                  <a:pt x="1101090" y="1649730"/>
                </a:cubicBezTo>
                <a:cubicBezTo>
                  <a:pt x="1097280" y="1653540"/>
                  <a:pt x="1093109" y="1657021"/>
                  <a:pt x="1089660" y="1661160"/>
                </a:cubicBezTo>
                <a:cubicBezTo>
                  <a:pt x="1086729" y="1664678"/>
                  <a:pt x="1085278" y="1669352"/>
                  <a:pt x="1082040" y="1672590"/>
                </a:cubicBezTo>
                <a:cubicBezTo>
                  <a:pt x="1052070" y="1702560"/>
                  <a:pt x="1090388" y="1654190"/>
                  <a:pt x="1059180" y="1691640"/>
                </a:cubicBezTo>
                <a:cubicBezTo>
                  <a:pt x="1056249" y="1695158"/>
                  <a:pt x="1054602" y="1699648"/>
                  <a:pt x="1051560" y="1703070"/>
                </a:cubicBezTo>
                <a:cubicBezTo>
                  <a:pt x="1044401" y="1711124"/>
                  <a:pt x="1034678" y="1716964"/>
                  <a:pt x="1028700" y="1725930"/>
                </a:cubicBezTo>
                <a:cubicBezTo>
                  <a:pt x="1026160" y="1729740"/>
                  <a:pt x="1024656" y="1734499"/>
                  <a:pt x="1021080" y="1737360"/>
                </a:cubicBezTo>
                <a:cubicBezTo>
                  <a:pt x="1017944" y="1739869"/>
                  <a:pt x="1013460" y="1739900"/>
                  <a:pt x="1009650" y="1741170"/>
                </a:cubicBezTo>
                <a:cubicBezTo>
                  <a:pt x="989330" y="1771650"/>
                  <a:pt x="1016000" y="1734820"/>
                  <a:pt x="990600" y="1760220"/>
                </a:cubicBezTo>
                <a:cubicBezTo>
                  <a:pt x="965870" y="1784950"/>
                  <a:pt x="993697" y="1768196"/>
                  <a:pt x="963930" y="1783080"/>
                </a:cubicBezTo>
                <a:cubicBezTo>
                  <a:pt x="962660" y="1786890"/>
                  <a:pt x="962348" y="1791168"/>
                  <a:pt x="960120" y="1794510"/>
                </a:cubicBezTo>
                <a:cubicBezTo>
                  <a:pt x="957131" y="1798993"/>
                  <a:pt x="952197" y="1801849"/>
                  <a:pt x="948690" y="1805940"/>
                </a:cubicBezTo>
                <a:cubicBezTo>
                  <a:pt x="944557" y="1810761"/>
                  <a:pt x="940951" y="1816013"/>
                  <a:pt x="937260" y="1821180"/>
                </a:cubicBezTo>
                <a:cubicBezTo>
                  <a:pt x="931306" y="1829516"/>
                  <a:pt x="922659" y="1843652"/>
                  <a:pt x="918210" y="1851660"/>
                </a:cubicBezTo>
                <a:cubicBezTo>
                  <a:pt x="915452" y="1856625"/>
                  <a:pt x="913408" y="1861969"/>
                  <a:pt x="910590" y="1866900"/>
                </a:cubicBezTo>
                <a:cubicBezTo>
                  <a:pt x="908318" y="1870876"/>
                  <a:pt x="904830" y="1874146"/>
                  <a:pt x="902970" y="1878330"/>
                </a:cubicBezTo>
                <a:cubicBezTo>
                  <a:pt x="899708" y="1885670"/>
                  <a:pt x="899805" y="1894507"/>
                  <a:pt x="895350" y="1901190"/>
                </a:cubicBezTo>
                <a:cubicBezTo>
                  <a:pt x="878651" y="1926239"/>
                  <a:pt x="895187" y="1899262"/>
                  <a:pt x="883920" y="1924050"/>
                </a:cubicBezTo>
                <a:cubicBezTo>
                  <a:pt x="879220" y="1934391"/>
                  <a:pt x="871435" y="1943510"/>
                  <a:pt x="868680" y="1954530"/>
                </a:cubicBezTo>
                <a:cubicBezTo>
                  <a:pt x="867410" y="1959610"/>
                  <a:pt x="866709" y="1964867"/>
                  <a:pt x="864870" y="1969770"/>
                </a:cubicBezTo>
                <a:cubicBezTo>
                  <a:pt x="854851" y="1996488"/>
                  <a:pt x="860684" y="1974332"/>
                  <a:pt x="849630" y="1996440"/>
                </a:cubicBezTo>
                <a:cubicBezTo>
                  <a:pt x="842579" y="2010541"/>
                  <a:pt x="848531" y="2009530"/>
                  <a:pt x="842010" y="2026920"/>
                </a:cubicBezTo>
                <a:cubicBezTo>
                  <a:pt x="840402" y="2031207"/>
                  <a:pt x="836250" y="2034166"/>
                  <a:pt x="834390" y="2038350"/>
                </a:cubicBezTo>
                <a:cubicBezTo>
                  <a:pt x="831128" y="2045690"/>
                  <a:pt x="829310" y="2053590"/>
                  <a:pt x="826770" y="2061210"/>
                </a:cubicBezTo>
                <a:cubicBezTo>
                  <a:pt x="825500" y="2065020"/>
                  <a:pt x="823934" y="2068744"/>
                  <a:pt x="822960" y="2072640"/>
                </a:cubicBezTo>
                <a:cubicBezTo>
                  <a:pt x="821690" y="2077720"/>
                  <a:pt x="821213" y="2083067"/>
                  <a:pt x="819150" y="2087880"/>
                </a:cubicBezTo>
                <a:cubicBezTo>
                  <a:pt x="817346" y="2092089"/>
                  <a:pt x="813390" y="2095126"/>
                  <a:pt x="811530" y="2099310"/>
                </a:cubicBezTo>
                <a:cubicBezTo>
                  <a:pt x="808268" y="2106650"/>
                  <a:pt x="806450" y="2114550"/>
                  <a:pt x="803910" y="2122170"/>
                </a:cubicBezTo>
                <a:lnTo>
                  <a:pt x="800100" y="2133600"/>
                </a:lnTo>
                <a:cubicBezTo>
                  <a:pt x="798830" y="2137410"/>
                  <a:pt x="798518" y="2141688"/>
                  <a:pt x="796290" y="2145030"/>
                </a:cubicBezTo>
                <a:cubicBezTo>
                  <a:pt x="793750" y="2148840"/>
                  <a:pt x="790863" y="2152440"/>
                  <a:pt x="788670" y="2156460"/>
                </a:cubicBezTo>
                <a:cubicBezTo>
                  <a:pt x="783231" y="2166432"/>
                  <a:pt x="779731" y="2177489"/>
                  <a:pt x="773430" y="2186940"/>
                </a:cubicBezTo>
                <a:cubicBezTo>
                  <a:pt x="739602" y="2237682"/>
                  <a:pt x="788290" y="2162478"/>
                  <a:pt x="762000" y="2209800"/>
                </a:cubicBezTo>
                <a:cubicBezTo>
                  <a:pt x="757552" y="2217806"/>
                  <a:pt x="746760" y="2232660"/>
                  <a:pt x="746760" y="2232660"/>
                </a:cubicBezTo>
                <a:cubicBezTo>
                  <a:pt x="738831" y="2264378"/>
                  <a:pt x="748486" y="2233018"/>
                  <a:pt x="735330" y="2259330"/>
                </a:cubicBezTo>
                <a:cubicBezTo>
                  <a:pt x="733534" y="2262922"/>
                  <a:pt x="733102" y="2267069"/>
                  <a:pt x="731520" y="2270760"/>
                </a:cubicBezTo>
                <a:cubicBezTo>
                  <a:pt x="711481" y="2317517"/>
                  <a:pt x="735412" y="2259166"/>
                  <a:pt x="716280" y="2297430"/>
                </a:cubicBezTo>
                <a:cubicBezTo>
                  <a:pt x="714484" y="2301022"/>
                  <a:pt x="714266" y="2305268"/>
                  <a:pt x="712470" y="2308860"/>
                </a:cubicBezTo>
                <a:cubicBezTo>
                  <a:pt x="710422" y="2312956"/>
                  <a:pt x="706710" y="2316106"/>
                  <a:pt x="704850" y="2320290"/>
                </a:cubicBezTo>
                <a:cubicBezTo>
                  <a:pt x="701588" y="2327630"/>
                  <a:pt x="699770" y="2335530"/>
                  <a:pt x="697230" y="2343150"/>
                </a:cubicBezTo>
                <a:cubicBezTo>
                  <a:pt x="695960" y="2346960"/>
                  <a:pt x="695216" y="2350988"/>
                  <a:pt x="693420" y="2354580"/>
                </a:cubicBezTo>
                <a:cubicBezTo>
                  <a:pt x="688762" y="2363896"/>
                  <a:pt x="684912" y="2373172"/>
                  <a:pt x="678180" y="2381250"/>
                </a:cubicBezTo>
                <a:cubicBezTo>
                  <a:pt x="674731" y="2385389"/>
                  <a:pt x="670560" y="2388870"/>
                  <a:pt x="666750" y="2392680"/>
                </a:cubicBezTo>
                <a:cubicBezTo>
                  <a:pt x="665480" y="2396490"/>
                  <a:pt x="665168" y="2400768"/>
                  <a:pt x="662940" y="2404110"/>
                </a:cubicBezTo>
                <a:cubicBezTo>
                  <a:pt x="655778" y="2414853"/>
                  <a:pt x="637733" y="2424725"/>
                  <a:pt x="628650" y="2430780"/>
                </a:cubicBezTo>
                <a:cubicBezTo>
                  <a:pt x="612863" y="2441305"/>
                  <a:pt x="621662" y="2437289"/>
                  <a:pt x="601980" y="2442210"/>
                </a:cubicBezTo>
                <a:cubicBezTo>
                  <a:pt x="573927" y="2439872"/>
                  <a:pt x="561042" y="2440548"/>
                  <a:pt x="537210" y="2434590"/>
                </a:cubicBezTo>
                <a:cubicBezTo>
                  <a:pt x="533314" y="2433616"/>
                  <a:pt x="529590" y="2432050"/>
                  <a:pt x="525780" y="2430780"/>
                </a:cubicBezTo>
                <a:cubicBezTo>
                  <a:pt x="523240" y="2426970"/>
                  <a:pt x="521091" y="2422868"/>
                  <a:pt x="518160" y="2419350"/>
                </a:cubicBezTo>
                <a:cubicBezTo>
                  <a:pt x="514711" y="2415211"/>
                  <a:pt x="509347" y="2412630"/>
                  <a:pt x="506730" y="2407920"/>
                </a:cubicBezTo>
                <a:cubicBezTo>
                  <a:pt x="487680" y="2373630"/>
                  <a:pt x="506730" y="2396490"/>
                  <a:pt x="495300" y="2373630"/>
                </a:cubicBezTo>
                <a:cubicBezTo>
                  <a:pt x="492760" y="2368550"/>
                  <a:pt x="489917" y="2363610"/>
                  <a:pt x="487680" y="2358390"/>
                </a:cubicBezTo>
                <a:cubicBezTo>
                  <a:pt x="486098" y="2354699"/>
                  <a:pt x="485666" y="2350552"/>
                  <a:pt x="483870" y="2346960"/>
                </a:cubicBezTo>
                <a:cubicBezTo>
                  <a:pt x="481822" y="2342864"/>
                  <a:pt x="478110" y="2339714"/>
                  <a:pt x="476250" y="2335530"/>
                </a:cubicBezTo>
                <a:cubicBezTo>
                  <a:pt x="472988" y="2328190"/>
                  <a:pt x="474310" y="2318350"/>
                  <a:pt x="468630" y="2312670"/>
                </a:cubicBezTo>
                <a:cubicBezTo>
                  <a:pt x="464820" y="2308860"/>
                  <a:pt x="460508" y="2305493"/>
                  <a:pt x="457200" y="2301240"/>
                </a:cubicBezTo>
                <a:cubicBezTo>
                  <a:pt x="451577" y="2294011"/>
                  <a:pt x="448436" y="2284856"/>
                  <a:pt x="441960" y="2278380"/>
                </a:cubicBezTo>
                <a:cubicBezTo>
                  <a:pt x="438150" y="2274570"/>
                  <a:pt x="433979" y="2271089"/>
                  <a:pt x="430530" y="2266950"/>
                </a:cubicBezTo>
                <a:cubicBezTo>
                  <a:pt x="427599" y="2263432"/>
                  <a:pt x="425572" y="2259246"/>
                  <a:pt x="422910" y="2255520"/>
                </a:cubicBezTo>
                <a:cubicBezTo>
                  <a:pt x="419219" y="2250353"/>
                  <a:pt x="415290" y="2245360"/>
                  <a:pt x="411480" y="2240280"/>
                </a:cubicBezTo>
                <a:cubicBezTo>
                  <a:pt x="410210" y="2236470"/>
                  <a:pt x="409466" y="2232442"/>
                  <a:pt x="407670" y="2228850"/>
                </a:cubicBezTo>
                <a:cubicBezTo>
                  <a:pt x="395876" y="2205263"/>
                  <a:pt x="402318" y="2231330"/>
                  <a:pt x="392430" y="2198370"/>
                </a:cubicBezTo>
                <a:cubicBezTo>
                  <a:pt x="383442" y="2168410"/>
                  <a:pt x="395239" y="2189248"/>
                  <a:pt x="381000" y="2167890"/>
                </a:cubicBezTo>
                <a:cubicBezTo>
                  <a:pt x="369089" y="2120247"/>
                  <a:pt x="384312" y="2179481"/>
                  <a:pt x="373380" y="2141220"/>
                </a:cubicBezTo>
                <a:cubicBezTo>
                  <a:pt x="371941" y="2136185"/>
                  <a:pt x="371009" y="2131015"/>
                  <a:pt x="369570" y="2125980"/>
                </a:cubicBezTo>
                <a:cubicBezTo>
                  <a:pt x="366703" y="2115947"/>
                  <a:pt x="363682" y="2108546"/>
                  <a:pt x="358140" y="2099310"/>
                </a:cubicBezTo>
                <a:cubicBezTo>
                  <a:pt x="342856" y="2073836"/>
                  <a:pt x="350631" y="2079027"/>
                  <a:pt x="331470" y="2072640"/>
                </a:cubicBezTo>
                <a:cubicBezTo>
                  <a:pt x="309632" y="2039883"/>
                  <a:pt x="338710" y="2078432"/>
                  <a:pt x="312420" y="2057400"/>
                </a:cubicBezTo>
                <a:cubicBezTo>
                  <a:pt x="308844" y="2054539"/>
                  <a:pt x="308038" y="2049208"/>
                  <a:pt x="304800" y="2045970"/>
                </a:cubicBezTo>
                <a:cubicBezTo>
                  <a:pt x="301562" y="2042732"/>
                  <a:pt x="296888" y="2041281"/>
                  <a:pt x="293370" y="2038350"/>
                </a:cubicBezTo>
                <a:cubicBezTo>
                  <a:pt x="264034" y="2013904"/>
                  <a:pt x="298889" y="2038219"/>
                  <a:pt x="270510" y="2019300"/>
                </a:cubicBezTo>
                <a:cubicBezTo>
                  <a:pt x="264660" y="2001751"/>
                  <a:pt x="265868" y="1999696"/>
                  <a:pt x="243840" y="1985010"/>
                </a:cubicBezTo>
                <a:lnTo>
                  <a:pt x="220980" y="1969770"/>
                </a:lnTo>
                <a:lnTo>
                  <a:pt x="209550" y="1962150"/>
                </a:lnTo>
                <a:cubicBezTo>
                  <a:pt x="195580" y="1941195"/>
                  <a:pt x="209550" y="1958975"/>
                  <a:pt x="190500" y="1943100"/>
                </a:cubicBezTo>
                <a:cubicBezTo>
                  <a:pt x="186361" y="1939651"/>
                  <a:pt x="183209" y="1935119"/>
                  <a:pt x="179070" y="1931670"/>
                </a:cubicBezTo>
                <a:cubicBezTo>
                  <a:pt x="175552" y="1928739"/>
                  <a:pt x="170878" y="1927288"/>
                  <a:pt x="167640" y="1924050"/>
                </a:cubicBezTo>
                <a:cubicBezTo>
                  <a:pt x="163150" y="1919560"/>
                  <a:pt x="160343" y="1913631"/>
                  <a:pt x="156210" y="1908810"/>
                </a:cubicBezTo>
                <a:cubicBezTo>
                  <a:pt x="152703" y="1904719"/>
                  <a:pt x="148590" y="1901190"/>
                  <a:pt x="144780" y="1897380"/>
                </a:cubicBezTo>
                <a:cubicBezTo>
                  <a:pt x="137795" y="1876424"/>
                  <a:pt x="145167" y="1895200"/>
                  <a:pt x="133350" y="1874520"/>
                </a:cubicBezTo>
                <a:cubicBezTo>
                  <a:pt x="126575" y="1862663"/>
                  <a:pt x="126549" y="1857976"/>
                  <a:pt x="118110" y="1847850"/>
                </a:cubicBezTo>
                <a:cubicBezTo>
                  <a:pt x="114661" y="1843711"/>
                  <a:pt x="109812" y="1840805"/>
                  <a:pt x="106680" y="1836420"/>
                </a:cubicBezTo>
                <a:cubicBezTo>
                  <a:pt x="93466" y="1817921"/>
                  <a:pt x="103541" y="1826333"/>
                  <a:pt x="95250" y="1809750"/>
                </a:cubicBezTo>
                <a:cubicBezTo>
                  <a:pt x="93202" y="1805654"/>
                  <a:pt x="90170" y="1802130"/>
                  <a:pt x="87630" y="1798320"/>
                </a:cubicBezTo>
                <a:cubicBezTo>
                  <a:pt x="86360" y="1791970"/>
                  <a:pt x="86094" y="1785333"/>
                  <a:pt x="83820" y="1779270"/>
                </a:cubicBezTo>
                <a:cubicBezTo>
                  <a:pt x="82212" y="1774983"/>
                  <a:pt x="78004" y="1772049"/>
                  <a:pt x="76200" y="1767840"/>
                </a:cubicBezTo>
                <a:cubicBezTo>
                  <a:pt x="74137" y="1763027"/>
                  <a:pt x="73829" y="1757635"/>
                  <a:pt x="72390" y="1752600"/>
                </a:cubicBezTo>
                <a:cubicBezTo>
                  <a:pt x="71287" y="1748738"/>
                  <a:pt x="69554" y="1745066"/>
                  <a:pt x="68580" y="1741170"/>
                </a:cubicBezTo>
                <a:cubicBezTo>
                  <a:pt x="67009" y="1734888"/>
                  <a:pt x="66341" y="1728402"/>
                  <a:pt x="64770" y="1722120"/>
                </a:cubicBezTo>
                <a:cubicBezTo>
                  <a:pt x="59329" y="1700358"/>
                  <a:pt x="61901" y="1721581"/>
                  <a:pt x="57150" y="1695450"/>
                </a:cubicBezTo>
                <a:cubicBezTo>
                  <a:pt x="55544" y="1686615"/>
                  <a:pt x="55359" y="1677530"/>
                  <a:pt x="53340" y="1668780"/>
                </a:cubicBezTo>
                <a:cubicBezTo>
                  <a:pt x="50159" y="1654995"/>
                  <a:pt x="46819" y="1644953"/>
                  <a:pt x="38100" y="1634490"/>
                </a:cubicBezTo>
                <a:cubicBezTo>
                  <a:pt x="34651" y="1630351"/>
                  <a:pt x="30480" y="1626870"/>
                  <a:pt x="26670" y="1623060"/>
                </a:cubicBezTo>
                <a:cubicBezTo>
                  <a:pt x="24130" y="1615440"/>
                  <a:pt x="20625" y="1608076"/>
                  <a:pt x="19050" y="1600200"/>
                </a:cubicBezTo>
                <a:cubicBezTo>
                  <a:pt x="17780" y="1593850"/>
                  <a:pt x="16944" y="1587398"/>
                  <a:pt x="15240" y="1581150"/>
                </a:cubicBezTo>
                <a:cubicBezTo>
                  <a:pt x="6817" y="1550265"/>
                  <a:pt x="2540" y="1533525"/>
                  <a:pt x="0" y="1524000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 dirty="0"/>
          </a:p>
        </p:txBody>
      </p:sp>
      <p:sp>
        <p:nvSpPr>
          <p:cNvPr id="164" name="矩形 186"/>
          <p:cNvSpPr/>
          <p:nvPr/>
        </p:nvSpPr>
        <p:spPr>
          <a:xfrm>
            <a:off x="3189910" y="1881300"/>
            <a:ext cx="2978129" cy="28319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65" name="矩形 187"/>
          <p:cNvSpPr/>
          <p:nvPr/>
        </p:nvSpPr>
        <p:spPr>
          <a:xfrm>
            <a:off x="3111118" y="1311449"/>
            <a:ext cx="3195041" cy="3516521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cxnSp>
        <p:nvCxnSpPr>
          <p:cNvPr id="166" name="直接箭头连接符 188"/>
          <p:cNvCxnSpPr/>
          <p:nvPr/>
        </p:nvCxnSpPr>
        <p:spPr>
          <a:xfrm>
            <a:off x="6368387" y="3079483"/>
            <a:ext cx="31275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矩形 204"/>
          <p:cNvSpPr/>
          <p:nvPr/>
        </p:nvSpPr>
        <p:spPr>
          <a:xfrm>
            <a:off x="6906795" y="3315544"/>
            <a:ext cx="87885" cy="1432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68" name="矩形 205"/>
          <p:cNvSpPr/>
          <p:nvPr/>
        </p:nvSpPr>
        <p:spPr>
          <a:xfrm>
            <a:off x="7049307" y="3106091"/>
            <a:ext cx="66792" cy="1251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69" name="矩形 206"/>
          <p:cNvSpPr/>
          <p:nvPr/>
        </p:nvSpPr>
        <p:spPr>
          <a:xfrm>
            <a:off x="7203921" y="2924223"/>
            <a:ext cx="63277" cy="1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0" name="矩形 207"/>
          <p:cNvSpPr/>
          <p:nvPr/>
        </p:nvSpPr>
        <p:spPr>
          <a:xfrm>
            <a:off x="7443034" y="2822448"/>
            <a:ext cx="54489" cy="1548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1" name="矩形 208"/>
          <p:cNvSpPr/>
          <p:nvPr/>
        </p:nvSpPr>
        <p:spPr>
          <a:xfrm>
            <a:off x="7930651" y="2977253"/>
            <a:ext cx="66792" cy="1482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2" name="矩形 209"/>
          <p:cNvSpPr/>
          <p:nvPr/>
        </p:nvSpPr>
        <p:spPr>
          <a:xfrm>
            <a:off x="8094112" y="3154481"/>
            <a:ext cx="87885" cy="1251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3" name="矩形 210"/>
          <p:cNvSpPr/>
          <p:nvPr/>
        </p:nvSpPr>
        <p:spPr>
          <a:xfrm>
            <a:off x="8201975" y="3372594"/>
            <a:ext cx="87885" cy="103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4" name="矩形 211"/>
          <p:cNvSpPr/>
          <p:nvPr/>
        </p:nvSpPr>
        <p:spPr>
          <a:xfrm>
            <a:off x="7696188" y="2836393"/>
            <a:ext cx="54489" cy="1548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0"/>
          </a:p>
        </p:txBody>
      </p:sp>
      <p:sp>
        <p:nvSpPr>
          <p:cNvPr id="175" name="文本框 252"/>
          <p:cNvSpPr txBox="1"/>
          <p:nvPr/>
        </p:nvSpPr>
        <p:spPr>
          <a:xfrm>
            <a:off x="1669828" y="4042250"/>
            <a:ext cx="377348" cy="1684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60" b="1" dirty="0">
                <a:latin typeface="Times New Roman" panose="02020603050405020304" charset="0"/>
                <a:cs typeface="Times New Roman" panose="02020603050405020304" charset="0"/>
              </a:rPr>
              <a:t>RPN</a:t>
            </a:r>
            <a:endParaRPr lang="zh-CN" altLang="en-US" sz="114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91964" y="1437524"/>
            <a:ext cx="2978141" cy="384565"/>
            <a:chOff x="3327997" y="1871230"/>
            <a:chExt cx="2830094" cy="384565"/>
          </a:xfrm>
        </p:grpSpPr>
        <p:sp>
          <p:nvSpPr>
            <p:cNvPr id="162" name="矩形 184"/>
            <p:cNvSpPr/>
            <p:nvPr/>
          </p:nvSpPr>
          <p:spPr>
            <a:xfrm>
              <a:off x="3328007" y="1871230"/>
              <a:ext cx="2830084" cy="384565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40"/>
            </a:p>
          </p:txBody>
        </p:sp>
        <p:sp>
          <p:nvSpPr>
            <p:cNvPr id="176" name="文本框 253"/>
            <p:cNvSpPr txBox="1"/>
            <p:nvPr/>
          </p:nvSpPr>
          <p:spPr>
            <a:xfrm>
              <a:off x="3327997" y="1936734"/>
              <a:ext cx="283008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anose="02020603050405020304" charset="0"/>
                  <a:cs typeface="Times New Roman" panose="02020603050405020304" charset="0"/>
                </a:rPr>
                <a:t>Fast R-CNN</a:t>
              </a:r>
              <a:endParaRPr lang="zh-CN" altLang="en-US" sz="1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77" name="文本框 254"/>
          <p:cNvSpPr txBox="1"/>
          <p:nvPr/>
        </p:nvSpPr>
        <p:spPr>
          <a:xfrm>
            <a:off x="3304468" y="1960674"/>
            <a:ext cx="2830084" cy="1861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Mask branch</a:t>
            </a:r>
            <a:endParaRPr lang="zh-CN" altLang="en-US" sz="1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8" name="文本框 257"/>
          <p:cNvSpPr txBox="1"/>
          <p:nvPr/>
        </p:nvSpPr>
        <p:spPr>
          <a:xfrm>
            <a:off x="6750558" y="2293725"/>
            <a:ext cx="577866" cy="237801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075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bierhoff</a:t>
            </a:r>
            <a:endParaRPr lang="zh-CN" altLang="en-US" sz="1075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517426" y="3081014"/>
            <a:ext cx="350408" cy="801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/>
          </a:p>
        </p:txBody>
      </p:sp>
      <p:cxnSp>
        <p:nvCxnSpPr>
          <p:cNvPr id="180" name="直接箭头连接符 181"/>
          <p:cNvCxnSpPr/>
          <p:nvPr/>
        </p:nvCxnSpPr>
        <p:spPr>
          <a:xfrm>
            <a:off x="3587048" y="3476346"/>
            <a:ext cx="3607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367698" y="2490269"/>
            <a:ext cx="1764734" cy="1712630"/>
            <a:chOff x="4569991" y="2718382"/>
            <a:chExt cx="1481992" cy="1306299"/>
          </a:xfrm>
        </p:grpSpPr>
        <p:grpSp>
          <p:nvGrpSpPr>
            <p:cNvPr id="181" name="Group 180"/>
            <p:cNvGrpSpPr/>
            <p:nvPr/>
          </p:nvGrpSpPr>
          <p:grpSpPr>
            <a:xfrm>
              <a:off x="4569991" y="2718382"/>
              <a:ext cx="1480878" cy="678407"/>
              <a:chOff x="4365905" y="2788943"/>
              <a:chExt cx="1480878" cy="678407"/>
            </a:xfrm>
          </p:grpSpPr>
          <p:sp>
            <p:nvSpPr>
              <p:cNvPr id="182" name="文本框 132"/>
              <p:cNvSpPr txBox="1"/>
              <p:nvPr/>
            </p:nvSpPr>
            <p:spPr>
              <a:xfrm>
                <a:off x="4365905" y="3011486"/>
                <a:ext cx="649235" cy="234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Times New Roman" panose="02020603050405020304" charset="0"/>
                    <a:cs typeface="Times New Roman" panose="02020603050405020304" charset="0"/>
                  </a:rPr>
                  <a:t>Word  Segmentation</a:t>
                </a:r>
                <a:endParaRPr lang="zh-CN" altLang="en-US" sz="1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183" name="直接箭头连接符 182"/>
              <p:cNvCxnSpPr/>
              <p:nvPr/>
            </p:nvCxnSpPr>
            <p:spPr>
              <a:xfrm>
                <a:off x="4445260" y="3126338"/>
                <a:ext cx="56988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组合 190"/>
              <p:cNvGrpSpPr/>
              <p:nvPr/>
            </p:nvGrpSpPr>
            <p:grpSpPr>
              <a:xfrm>
                <a:off x="5039861" y="2788943"/>
                <a:ext cx="806922" cy="678407"/>
                <a:chOff x="5915644" y="692919"/>
                <a:chExt cx="3568716" cy="3091681"/>
              </a:xfrm>
            </p:grpSpPr>
            <p:sp>
              <p:nvSpPr>
                <p:cNvPr id="185" name="矩形 191"/>
                <p:cNvSpPr/>
                <p:nvPr/>
              </p:nvSpPr>
              <p:spPr>
                <a:xfrm>
                  <a:off x="5915644" y="692919"/>
                  <a:ext cx="3550596" cy="264350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86" name="任意多边形: 形状 194"/>
                <p:cNvSpPr/>
                <p:nvPr/>
              </p:nvSpPr>
              <p:spPr>
                <a:xfrm>
                  <a:off x="6059170" y="1342390"/>
                  <a:ext cx="3425190" cy="2442210"/>
                </a:xfrm>
                <a:custGeom>
                  <a:avLst/>
                  <a:gdLst>
                    <a:gd name="connsiteX0" fmla="*/ 0 w 3425190"/>
                    <a:gd name="connsiteY0" fmla="*/ 1524000 h 2442210"/>
                    <a:gd name="connsiteX1" fmla="*/ 0 w 3425190"/>
                    <a:gd name="connsiteY1" fmla="*/ 1524000 h 2442210"/>
                    <a:gd name="connsiteX2" fmla="*/ 19050 w 3425190"/>
                    <a:gd name="connsiteY2" fmla="*/ 1497330 h 2442210"/>
                    <a:gd name="connsiteX3" fmla="*/ 26670 w 3425190"/>
                    <a:gd name="connsiteY3" fmla="*/ 1474470 h 2442210"/>
                    <a:gd name="connsiteX4" fmla="*/ 30480 w 3425190"/>
                    <a:gd name="connsiteY4" fmla="*/ 1424940 h 2442210"/>
                    <a:gd name="connsiteX5" fmla="*/ 53340 w 3425190"/>
                    <a:gd name="connsiteY5" fmla="*/ 1379220 h 2442210"/>
                    <a:gd name="connsiteX6" fmla="*/ 57150 w 3425190"/>
                    <a:gd name="connsiteY6" fmla="*/ 1367790 h 2442210"/>
                    <a:gd name="connsiteX7" fmla="*/ 72390 w 3425190"/>
                    <a:gd name="connsiteY7" fmla="*/ 1333500 h 2442210"/>
                    <a:gd name="connsiteX8" fmla="*/ 76200 w 3425190"/>
                    <a:gd name="connsiteY8" fmla="*/ 1322070 h 2442210"/>
                    <a:gd name="connsiteX9" fmla="*/ 83820 w 3425190"/>
                    <a:gd name="connsiteY9" fmla="*/ 1283970 h 2442210"/>
                    <a:gd name="connsiteX10" fmla="*/ 87630 w 3425190"/>
                    <a:gd name="connsiteY10" fmla="*/ 1264920 h 2442210"/>
                    <a:gd name="connsiteX11" fmla="*/ 95250 w 3425190"/>
                    <a:gd name="connsiteY11" fmla="*/ 1242060 h 2442210"/>
                    <a:gd name="connsiteX12" fmla="*/ 106680 w 3425190"/>
                    <a:gd name="connsiteY12" fmla="*/ 1200150 h 2442210"/>
                    <a:gd name="connsiteX13" fmla="*/ 110490 w 3425190"/>
                    <a:gd name="connsiteY13" fmla="*/ 1188720 h 2442210"/>
                    <a:gd name="connsiteX14" fmla="*/ 121920 w 3425190"/>
                    <a:gd name="connsiteY14" fmla="*/ 1181100 h 2442210"/>
                    <a:gd name="connsiteX15" fmla="*/ 129540 w 3425190"/>
                    <a:gd name="connsiteY15" fmla="*/ 1169670 h 2442210"/>
                    <a:gd name="connsiteX16" fmla="*/ 156210 w 3425190"/>
                    <a:gd name="connsiteY16" fmla="*/ 1143000 h 2442210"/>
                    <a:gd name="connsiteX17" fmla="*/ 171450 w 3425190"/>
                    <a:gd name="connsiteY17" fmla="*/ 1097280 h 2442210"/>
                    <a:gd name="connsiteX18" fmla="*/ 175260 w 3425190"/>
                    <a:gd name="connsiteY18" fmla="*/ 1085850 h 2442210"/>
                    <a:gd name="connsiteX19" fmla="*/ 179070 w 3425190"/>
                    <a:gd name="connsiteY19" fmla="*/ 1074420 h 2442210"/>
                    <a:gd name="connsiteX20" fmla="*/ 190500 w 3425190"/>
                    <a:gd name="connsiteY20" fmla="*/ 1036320 h 2442210"/>
                    <a:gd name="connsiteX21" fmla="*/ 198120 w 3425190"/>
                    <a:gd name="connsiteY21" fmla="*/ 1024890 h 2442210"/>
                    <a:gd name="connsiteX22" fmla="*/ 205740 w 3425190"/>
                    <a:gd name="connsiteY22" fmla="*/ 1002030 h 2442210"/>
                    <a:gd name="connsiteX23" fmla="*/ 213360 w 3425190"/>
                    <a:gd name="connsiteY23" fmla="*/ 979170 h 2442210"/>
                    <a:gd name="connsiteX24" fmla="*/ 217170 w 3425190"/>
                    <a:gd name="connsiteY24" fmla="*/ 967740 h 2442210"/>
                    <a:gd name="connsiteX25" fmla="*/ 236220 w 3425190"/>
                    <a:gd name="connsiteY25" fmla="*/ 941070 h 2442210"/>
                    <a:gd name="connsiteX26" fmla="*/ 243840 w 3425190"/>
                    <a:gd name="connsiteY26" fmla="*/ 918210 h 2442210"/>
                    <a:gd name="connsiteX27" fmla="*/ 255270 w 3425190"/>
                    <a:gd name="connsiteY27" fmla="*/ 906780 h 2442210"/>
                    <a:gd name="connsiteX28" fmla="*/ 278130 w 3425190"/>
                    <a:gd name="connsiteY28" fmla="*/ 891540 h 2442210"/>
                    <a:gd name="connsiteX29" fmla="*/ 293370 w 3425190"/>
                    <a:gd name="connsiteY29" fmla="*/ 868680 h 2442210"/>
                    <a:gd name="connsiteX30" fmla="*/ 300990 w 3425190"/>
                    <a:gd name="connsiteY30" fmla="*/ 857250 h 2442210"/>
                    <a:gd name="connsiteX31" fmla="*/ 308610 w 3425190"/>
                    <a:gd name="connsiteY31" fmla="*/ 834390 h 2442210"/>
                    <a:gd name="connsiteX32" fmla="*/ 312420 w 3425190"/>
                    <a:gd name="connsiteY32" fmla="*/ 822960 h 2442210"/>
                    <a:gd name="connsiteX33" fmla="*/ 327660 w 3425190"/>
                    <a:gd name="connsiteY33" fmla="*/ 800100 h 2442210"/>
                    <a:gd name="connsiteX34" fmla="*/ 339090 w 3425190"/>
                    <a:gd name="connsiteY34" fmla="*/ 788670 h 2442210"/>
                    <a:gd name="connsiteX35" fmla="*/ 365760 w 3425190"/>
                    <a:gd name="connsiteY35" fmla="*/ 758190 h 2442210"/>
                    <a:gd name="connsiteX36" fmla="*/ 381000 w 3425190"/>
                    <a:gd name="connsiteY36" fmla="*/ 735330 h 2442210"/>
                    <a:gd name="connsiteX37" fmla="*/ 407670 w 3425190"/>
                    <a:gd name="connsiteY37" fmla="*/ 701040 h 2442210"/>
                    <a:gd name="connsiteX38" fmla="*/ 419100 w 3425190"/>
                    <a:gd name="connsiteY38" fmla="*/ 678180 h 2442210"/>
                    <a:gd name="connsiteX39" fmla="*/ 426720 w 3425190"/>
                    <a:gd name="connsiteY39" fmla="*/ 662940 h 2442210"/>
                    <a:gd name="connsiteX40" fmla="*/ 430530 w 3425190"/>
                    <a:gd name="connsiteY40" fmla="*/ 651510 h 2442210"/>
                    <a:gd name="connsiteX41" fmla="*/ 441960 w 3425190"/>
                    <a:gd name="connsiteY41" fmla="*/ 640080 h 2442210"/>
                    <a:gd name="connsiteX42" fmla="*/ 461010 w 3425190"/>
                    <a:gd name="connsiteY42" fmla="*/ 605790 h 2442210"/>
                    <a:gd name="connsiteX43" fmla="*/ 468630 w 3425190"/>
                    <a:gd name="connsiteY43" fmla="*/ 594360 h 2442210"/>
                    <a:gd name="connsiteX44" fmla="*/ 487680 w 3425190"/>
                    <a:gd name="connsiteY44" fmla="*/ 560070 h 2442210"/>
                    <a:gd name="connsiteX45" fmla="*/ 510540 w 3425190"/>
                    <a:gd name="connsiteY45" fmla="*/ 521970 h 2442210"/>
                    <a:gd name="connsiteX46" fmla="*/ 518160 w 3425190"/>
                    <a:gd name="connsiteY46" fmla="*/ 510540 h 2442210"/>
                    <a:gd name="connsiteX47" fmla="*/ 521970 w 3425190"/>
                    <a:gd name="connsiteY47" fmla="*/ 499110 h 2442210"/>
                    <a:gd name="connsiteX48" fmla="*/ 533400 w 3425190"/>
                    <a:gd name="connsiteY48" fmla="*/ 491490 h 2442210"/>
                    <a:gd name="connsiteX49" fmla="*/ 548640 w 3425190"/>
                    <a:gd name="connsiteY49" fmla="*/ 468630 h 2442210"/>
                    <a:gd name="connsiteX50" fmla="*/ 556260 w 3425190"/>
                    <a:gd name="connsiteY50" fmla="*/ 457200 h 2442210"/>
                    <a:gd name="connsiteX51" fmla="*/ 567690 w 3425190"/>
                    <a:gd name="connsiteY51" fmla="*/ 449580 h 2442210"/>
                    <a:gd name="connsiteX52" fmla="*/ 575310 w 3425190"/>
                    <a:gd name="connsiteY52" fmla="*/ 438150 h 2442210"/>
                    <a:gd name="connsiteX53" fmla="*/ 586740 w 3425190"/>
                    <a:gd name="connsiteY53" fmla="*/ 430530 h 2442210"/>
                    <a:gd name="connsiteX54" fmla="*/ 613410 w 3425190"/>
                    <a:gd name="connsiteY54" fmla="*/ 400050 h 2442210"/>
                    <a:gd name="connsiteX55" fmla="*/ 621030 w 3425190"/>
                    <a:gd name="connsiteY55" fmla="*/ 388620 h 2442210"/>
                    <a:gd name="connsiteX56" fmla="*/ 643890 w 3425190"/>
                    <a:gd name="connsiteY56" fmla="*/ 373380 h 2442210"/>
                    <a:gd name="connsiteX57" fmla="*/ 651510 w 3425190"/>
                    <a:gd name="connsiteY57" fmla="*/ 361950 h 2442210"/>
                    <a:gd name="connsiteX58" fmla="*/ 674370 w 3425190"/>
                    <a:gd name="connsiteY58" fmla="*/ 346710 h 2442210"/>
                    <a:gd name="connsiteX59" fmla="*/ 697230 w 3425190"/>
                    <a:gd name="connsiteY59" fmla="*/ 331470 h 2442210"/>
                    <a:gd name="connsiteX60" fmla="*/ 708660 w 3425190"/>
                    <a:gd name="connsiteY60" fmla="*/ 323850 h 2442210"/>
                    <a:gd name="connsiteX61" fmla="*/ 731520 w 3425190"/>
                    <a:gd name="connsiteY61" fmla="*/ 304800 h 2442210"/>
                    <a:gd name="connsiteX62" fmla="*/ 742950 w 3425190"/>
                    <a:gd name="connsiteY62" fmla="*/ 300990 h 2442210"/>
                    <a:gd name="connsiteX63" fmla="*/ 777240 w 3425190"/>
                    <a:gd name="connsiteY63" fmla="*/ 274320 h 2442210"/>
                    <a:gd name="connsiteX64" fmla="*/ 788670 w 3425190"/>
                    <a:gd name="connsiteY64" fmla="*/ 266700 h 2442210"/>
                    <a:gd name="connsiteX65" fmla="*/ 800100 w 3425190"/>
                    <a:gd name="connsiteY65" fmla="*/ 259080 h 2442210"/>
                    <a:gd name="connsiteX66" fmla="*/ 826770 w 3425190"/>
                    <a:gd name="connsiteY66" fmla="*/ 247650 h 2442210"/>
                    <a:gd name="connsiteX67" fmla="*/ 838200 w 3425190"/>
                    <a:gd name="connsiteY67" fmla="*/ 243840 h 2442210"/>
                    <a:gd name="connsiteX68" fmla="*/ 861060 w 3425190"/>
                    <a:gd name="connsiteY68" fmla="*/ 228600 h 2442210"/>
                    <a:gd name="connsiteX69" fmla="*/ 872490 w 3425190"/>
                    <a:gd name="connsiteY69" fmla="*/ 220980 h 2442210"/>
                    <a:gd name="connsiteX70" fmla="*/ 883920 w 3425190"/>
                    <a:gd name="connsiteY70" fmla="*/ 217170 h 2442210"/>
                    <a:gd name="connsiteX71" fmla="*/ 895350 w 3425190"/>
                    <a:gd name="connsiteY71" fmla="*/ 205740 h 2442210"/>
                    <a:gd name="connsiteX72" fmla="*/ 922020 w 3425190"/>
                    <a:gd name="connsiteY72" fmla="*/ 190500 h 2442210"/>
                    <a:gd name="connsiteX73" fmla="*/ 933450 w 3425190"/>
                    <a:gd name="connsiteY73" fmla="*/ 182880 h 2442210"/>
                    <a:gd name="connsiteX74" fmla="*/ 944880 w 3425190"/>
                    <a:gd name="connsiteY74" fmla="*/ 179070 h 2442210"/>
                    <a:gd name="connsiteX75" fmla="*/ 963930 w 3425190"/>
                    <a:gd name="connsiteY75" fmla="*/ 167640 h 2442210"/>
                    <a:gd name="connsiteX76" fmla="*/ 986790 w 3425190"/>
                    <a:gd name="connsiteY76" fmla="*/ 160020 h 2442210"/>
                    <a:gd name="connsiteX77" fmla="*/ 994410 w 3425190"/>
                    <a:gd name="connsiteY77" fmla="*/ 148590 h 2442210"/>
                    <a:gd name="connsiteX78" fmla="*/ 1024890 w 3425190"/>
                    <a:gd name="connsiteY78" fmla="*/ 140970 h 2442210"/>
                    <a:gd name="connsiteX79" fmla="*/ 1051560 w 3425190"/>
                    <a:gd name="connsiteY79" fmla="*/ 125730 h 2442210"/>
                    <a:gd name="connsiteX80" fmla="*/ 1062990 w 3425190"/>
                    <a:gd name="connsiteY80" fmla="*/ 118110 h 2442210"/>
                    <a:gd name="connsiteX81" fmla="*/ 1078230 w 3425190"/>
                    <a:gd name="connsiteY81" fmla="*/ 114300 h 2442210"/>
                    <a:gd name="connsiteX82" fmla="*/ 1104900 w 3425190"/>
                    <a:gd name="connsiteY82" fmla="*/ 106680 h 2442210"/>
                    <a:gd name="connsiteX83" fmla="*/ 1116330 w 3425190"/>
                    <a:gd name="connsiteY83" fmla="*/ 99060 h 2442210"/>
                    <a:gd name="connsiteX84" fmla="*/ 1139190 w 3425190"/>
                    <a:gd name="connsiteY84" fmla="*/ 91440 h 2442210"/>
                    <a:gd name="connsiteX85" fmla="*/ 1162050 w 3425190"/>
                    <a:gd name="connsiteY85" fmla="*/ 80010 h 2442210"/>
                    <a:gd name="connsiteX86" fmla="*/ 1177290 w 3425190"/>
                    <a:gd name="connsiteY86" fmla="*/ 72390 h 2442210"/>
                    <a:gd name="connsiteX87" fmla="*/ 1200150 w 3425190"/>
                    <a:gd name="connsiteY87" fmla="*/ 64770 h 2442210"/>
                    <a:gd name="connsiteX88" fmla="*/ 1211580 w 3425190"/>
                    <a:gd name="connsiteY88" fmla="*/ 60960 h 2442210"/>
                    <a:gd name="connsiteX89" fmla="*/ 1223010 w 3425190"/>
                    <a:gd name="connsiteY89" fmla="*/ 57150 h 2442210"/>
                    <a:gd name="connsiteX90" fmla="*/ 1238250 w 3425190"/>
                    <a:gd name="connsiteY90" fmla="*/ 53340 h 2442210"/>
                    <a:gd name="connsiteX91" fmla="*/ 1261110 w 3425190"/>
                    <a:gd name="connsiteY91" fmla="*/ 41910 h 2442210"/>
                    <a:gd name="connsiteX92" fmla="*/ 1280160 w 3425190"/>
                    <a:gd name="connsiteY92" fmla="*/ 38100 h 2442210"/>
                    <a:gd name="connsiteX93" fmla="*/ 1291590 w 3425190"/>
                    <a:gd name="connsiteY93" fmla="*/ 34290 h 2442210"/>
                    <a:gd name="connsiteX94" fmla="*/ 1344930 w 3425190"/>
                    <a:gd name="connsiteY94" fmla="*/ 22860 h 2442210"/>
                    <a:gd name="connsiteX95" fmla="*/ 1421130 w 3425190"/>
                    <a:gd name="connsiteY95" fmla="*/ 19050 h 2442210"/>
                    <a:gd name="connsiteX96" fmla="*/ 1451610 w 3425190"/>
                    <a:gd name="connsiteY96" fmla="*/ 11430 h 2442210"/>
                    <a:gd name="connsiteX97" fmla="*/ 1478280 w 3425190"/>
                    <a:gd name="connsiteY97" fmla="*/ 7620 h 2442210"/>
                    <a:gd name="connsiteX98" fmla="*/ 1508760 w 3425190"/>
                    <a:gd name="connsiteY98" fmla="*/ 0 h 2442210"/>
                    <a:gd name="connsiteX99" fmla="*/ 1691640 w 3425190"/>
                    <a:gd name="connsiteY99" fmla="*/ 3810 h 2442210"/>
                    <a:gd name="connsiteX100" fmla="*/ 1805940 w 3425190"/>
                    <a:gd name="connsiteY100" fmla="*/ 15240 h 2442210"/>
                    <a:gd name="connsiteX101" fmla="*/ 1844040 w 3425190"/>
                    <a:gd name="connsiteY101" fmla="*/ 19050 h 2442210"/>
                    <a:gd name="connsiteX102" fmla="*/ 1870710 w 3425190"/>
                    <a:gd name="connsiteY102" fmla="*/ 22860 h 2442210"/>
                    <a:gd name="connsiteX103" fmla="*/ 1931670 w 3425190"/>
                    <a:gd name="connsiteY103" fmla="*/ 26670 h 2442210"/>
                    <a:gd name="connsiteX104" fmla="*/ 1954530 w 3425190"/>
                    <a:gd name="connsiteY104" fmla="*/ 30480 h 2442210"/>
                    <a:gd name="connsiteX105" fmla="*/ 1965960 w 3425190"/>
                    <a:gd name="connsiteY105" fmla="*/ 34290 h 2442210"/>
                    <a:gd name="connsiteX106" fmla="*/ 1996440 w 3425190"/>
                    <a:gd name="connsiteY106" fmla="*/ 38100 h 2442210"/>
                    <a:gd name="connsiteX107" fmla="*/ 2011680 w 3425190"/>
                    <a:gd name="connsiteY107" fmla="*/ 41910 h 2442210"/>
                    <a:gd name="connsiteX108" fmla="*/ 2038350 w 3425190"/>
                    <a:gd name="connsiteY108" fmla="*/ 45720 h 2442210"/>
                    <a:gd name="connsiteX109" fmla="*/ 2080260 w 3425190"/>
                    <a:gd name="connsiteY109" fmla="*/ 57150 h 2442210"/>
                    <a:gd name="connsiteX110" fmla="*/ 2114550 w 3425190"/>
                    <a:gd name="connsiteY110" fmla="*/ 64770 h 2442210"/>
                    <a:gd name="connsiteX111" fmla="*/ 2141220 w 3425190"/>
                    <a:gd name="connsiteY111" fmla="*/ 68580 h 2442210"/>
                    <a:gd name="connsiteX112" fmla="*/ 2160270 w 3425190"/>
                    <a:gd name="connsiteY112" fmla="*/ 72390 h 2442210"/>
                    <a:gd name="connsiteX113" fmla="*/ 2171700 w 3425190"/>
                    <a:gd name="connsiteY113" fmla="*/ 76200 h 2442210"/>
                    <a:gd name="connsiteX114" fmla="*/ 2202180 w 3425190"/>
                    <a:gd name="connsiteY114" fmla="*/ 80010 h 2442210"/>
                    <a:gd name="connsiteX115" fmla="*/ 2213610 w 3425190"/>
                    <a:gd name="connsiteY115" fmla="*/ 87630 h 2442210"/>
                    <a:gd name="connsiteX116" fmla="*/ 2251710 w 3425190"/>
                    <a:gd name="connsiteY116" fmla="*/ 99060 h 2442210"/>
                    <a:gd name="connsiteX117" fmla="*/ 2270760 w 3425190"/>
                    <a:gd name="connsiteY117" fmla="*/ 110490 h 2442210"/>
                    <a:gd name="connsiteX118" fmla="*/ 2301240 w 3425190"/>
                    <a:gd name="connsiteY118" fmla="*/ 125730 h 2442210"/>
                    <a:gd name="connsiteX119" fmla="*/ 2327910 w 3425190"/>
                    <a:gd name="connsiteY119" fmla="*/ 137160 h 2442210"/>
                    <a:gd name="connsiteX120" fmla="*/ 2354580 w 3425190"/>
                    <a:gd name="connsiteY120" fmla="*/ 152400 h 2442210"/>
                    <a:gd name="connsiteX121" fmla="*/ 2392680 w 3425190"/>
                    <a:gd name="connsiteY121" fmla="*/ 175260 h 2442210"/>
                    <a:gd name="connsiteX122" fmla="*/ 2411730 w 3425190"/>
                    <a:gd name="connsiteY122" fmla="*/ 186690 h 2442210"/>
                    <a:gd name="connsiteX123" fmla="*/ 2426970 w 3425190"/>
                    <a:gd name="connsiteY123" fmla="*/ 198120 h 2442210"/>
                    <a:gd name="connsiteX124" fmla="*/ 2461260 w 3425190"/>
                    <a:gd name="connsiteY124" fmla="*/ 217170 h 2442210"/>
                    <a:gd name="connsiteX125" fmla="*/ 2468880 w 3425190"/>
                    <a:gd name="connsiteY125" fmla="*/ 228600 h 2442210"/>
                    <a:gd name="connsiteX126" fmla="*/ 2480310 w 3425190"/>
                    <a:gd name="connsiteY126" fmla="*/ 232410 h 2442210"/>
                    <a:gd name="connsiteX127" fmla="*/ 2510790 w 3425190"/>
                    <a:gd name="connsiteY127" fmla="*/ 251460 h 2442210"/>
                    <a:gd name="connsiteX128" fmla="*/ 2526030 w 3425190"/>
                    <a:gd name="connsiteY128" fmla="*/ 262890 h 2442210"/>
                    <a:gd name="connsiteX129" fmla="*/ 2548890 w 3425190"/>
                    <a:gd name="connsiteY129" fmla="*/ 278130 h 2442210"/>
                    <a:gd name="connsiteX130" fmla="*/ 2571750 w 3425190"/>
                    <a:gd name="connsiteY130" fmla="*/ 293370 h 2442210"/>
                    <a:gd name="connsiteX131" fmla="*/ 2586990 w 3425190"/>
                    <a:gd name="connsiteY131" fmla="*/ 304800 h 2442210"/>
                    <a:gd name="connsiteX132" fmla="*/ 2609850 w 3425190"/>
                    <a:gd name="connsiteY132" fmla="*/ 320040 h 2442210"/>
                    <a:gd name="connsiteX133" fmla="*/ 2632710 w 3425190"/>
                    <a:gd name="connsiteY133" fmla="*/ 342900 h 2442210"/>
                    <a:gd name="connsiteX134" fmla="*/ 2644140 w 3425190"/>
                    <a:gd name="connsiteY134" fmla="*/ 350520 h 2442210"/>
                    <a:gd name="connsiteX135" fmla="*/ 2678430 w 3425190"/>
                    <a:gd name="connsiteY135" fmla="*/ 381000 h 2442210"/>
                    <a:gd name="connsiteX136" fmla="*/ 2697480 w 3425190"/>
                    <a:gd name="connsiteY136" fmla="*/ 407670 h 2442210"/>
                    <a:gd name="connsiteX137" fmla="*/ 2705100 w 3425190"/>
                    <a:gd name="connsiteY137" fmla="*/ 422910 h 2442210"/>
                    <a:gd name="connsiteX138" fmla="*/ 2716530 w 3425190"/>
                    <a:gd name="connsiteY138" fmla="*/ 434340 h 2442210"/>
                    <a:gd name="connsiteX139" fmla="*/ 2739390 w 3425190"/>
                    <a:gd name="connsiteY139" fmla="*/ 464820 h 2442210"/>
                    <a:gd name="connsiteX140" fmla="*/ 2739390 w 3425190"/>
                    <a:gd name="connsiteY140" fmla="*/ 464820 h 2442210"/>
                    <a:gd name="connsiteX141" fmla="*/ 2747010 w 3425190"/>
                    <a:gd name="connsiteY141" fmla="*/ 476250 h 2442210"/>
                    <a:gd name="connsiteX142" fmla="*/ 2754630 w 3425190"/>
                    <a:gd name="connsiteY142" fmla="*/ 491490 h 2442210"/>
                    <a:gd name="connsiteX143" fmla="*/ 2796540 w 3425190"/>
                    <a:gd name="connsiteY143" fmla="*/ 541020 h 2442210"/>
                    <a:gd name="connsiteX144" fmla="*/ 2811780 w 3425190"/>
                    <a:gd name="connsiteY144" fmla="*/ 560070 h 2442210"/>
                    <a:gd name="connsiteX145" fmla="*/ 2827020 w 3425190"/>
                    <a:gd name="connsiteY145" fmla="*/ 579120 h 2442210"/>
                    <a:gd name="connsiteX146" fmla="*/ 2846070 w 3425190"/>
                    <a:gd name="connsiteY146" fmla="*/ 605790 h 2442210"/>
                    <a:gd name="connsiteX147" fmla="*/ 2861310 w 3425190"/>
                    <a:gd name="connsiteY147" fmla="*/ 628650 h 2442210"/>
                    <a:gd name="connsiteX148" fmla="*/ 2868930 w 3425190"/>
                    <a:gd name="connsiteY148" fmla="*/ 643890 h 2442210"/>
                    <a:gd name="connsiteX149" fmla="*/ 2895600 w 3425190"/>
                    <a:gd name="connsiteY149" fmla="*/ 678180 h 2442210"/>
                    <a:gd name="connsiteX150" fmla="*/ 2910840 w 3425190"/>
                    <a:gd name="connsiteY150" fmla="*/ 701040 h 2442210"/>
                    <a:gd name="connsiteX151" fmla="*/ 2918460 w 3425190"/>
                    <a:gd name="connsiteY151" fmla="*/ 712470 h 2442210"/>
                    <a:gd name="connsiteX152" fmla="*/ 2929890 w 3425190"/>
                    <a:gd name="connsiteY152" fmla="*/ 720090 h 2442210"/>
                    <a:gd name="connsiteX153" fmla="*/ 2948940 w 3425190"/>
                    <a:gd name="connsiteY153" fmla="*/ 742950 h 2442210"/>
                    <a:gd name="connsiteX154" fmla="*/ 2964180 w 3425190"/>
                    <a:gd name="connsiteY154" fmla="*/ 769620 h 2442210"/>
                    <a:gd name="connsiteX155" fmla="*/ 2979420 w 3425190"/>
                    <a:gd name="connsiteY155" fmla="*/ 792480 h 2442210"/>
                    <a:gd name="connsiteX156" fmla="*/ 2987040 w 3425190"/>
                    <a:gd name="connsiteY156" fmla="*/ 803910 h 2442210"/>
                    <a:gd name="connsiteX157" fmla="*/ 2998470 w 3425190"/>
                    <a:gd name="connsiteY157" fmla="*/ 819150 h 2442210"/>
                    <a:gd name="connsiteX158" fmla="*/ 3006090 w 3425190"/>
                    <a:gd name="connsiteY158" fmla="*/ 834390 h 2442210"/>
                    <a:gd name="connsiteX159" fmla="*/ 3025140 w 3425190"/>
                    <a:gd name="connsiteY159" fmla="*/ 861060 h 2442210"/>
                    <a:gd name="connsiteX160" fmla="*/ 3028950 w 3425190"/>
                    <a:gd name="connsiteY160" fmla="*/ 872490 h 2442210"/>
                    <a:gd name="connsiteX161" fmla="*/ 3040380 w 3425190"/>
                    <a:gd name="connsiteY161" fmla="*/ 883920 h 2442210"/>
                    <a:gd name="connsiteX162" fmla="*/ 3048000 w 3425190"/>
                    <a:gd name="connsiteY162" fmla="*/ 895350 h 2442210"/>
                    <a:gd name="connsiteX163" fmla="*/ 3051810 w 3425190"/>
                    <a:gd name="connsiteY163" fmla="*/ 910590 h 2442210"/>
                    <a:gd name="connsiteX164" fmla="*/ 3063240 w 3425190"/>
                    <a:gd name="connsiteY164" fmla="*/ 922020 h 2442210"/>
                    <a:gd name="connsiteX165" fmla="*/ 3070860 w 3425190"/>
                    <a:gd name="connsiteY165" fmla="*/ 933450 h 2442210"/>
                    <a:gd name="connsiteX166" fmla="*/ 3074670 w 3425190"/>
                    <a:gd name="connsiteY166" fmla="*/ 944880 h 2442210"/>
                    <a:gd name="connsiteX167" fmla="*/ 3089910 w 3425190"/>
                    <a:gd name="connsiteY167" fmla="*/ 967740 h 2442210"/>
                    <a:gd name="connsiteX168" fmla="*/ 3097530 w 3425190"/>
                    <a:gd name="connsiteY168" fmla="*/ 979170 h 2442210"/>
                    <a:gd name="connsiteX169" fmla="*/ 3101340 w 3425190"/>
                    <a:gd name="connsiteY169" fmla="*/ 990600 h 2442210"/>
                    <a:gd name="connsiteX170" fmla="*/ 3124200 w 3425190"/>
                    <a:gd name="connsiteY170" fmla="*/ 1032510 h 2442210"/>
                    <a:gd name="connsiteX171" fmla="*/ 3139440 w 3425190"/>
                    <a:gd name="connsiteY171" fmla="*/ 1066800 h 2442210"/>
                    <a:gd name="connsiteX172" fmla="*/ 3154680 w 3425190"/>
                    <a:gd name="connsiteY172" fmla="*/ 1089660 h 2442210"/>
                    <a:gd name="connsiteX173" fmla="*/ 3166110 w 3425190"/>
                    <a:gd name="connsiteY173" fmla="*/ 1116330 h 2442210"/>
                    <a:gd name="connsiteX174" fmla="*/ 3177540 w 3425190"/>
                    <a:gd name="connsiteY174" fmla="*/ 1123950 h 2442210"/>
                    <a:gd name="connsiteX175" fmla="*/ 3196590 w 3425190"/>
                    <a:gd name="connsiteY175" fmla="*/ 1150620 h 2442210"/>
                    <a:gd name="connsiteX176" fmla="*/ 3204210 w 3425190"/>
                    <a:gd name="connsiteY176" fmla="*/ 1162050 h 2442210"/>
                    <a:gd name="connsiteX177" fmla="*/ 3208020 w 3425190"/>
                    <a:gd name="connsiteY177" fmla="*/ 1173480 h 2442210"/>
                    <a:gd name="connsiteX178" fmla="*/ 3223260 w 3425190"/>
                    <a:gd name="connsiteY178" fmla="*/ 1196340 h 2442210"/>
                    <a:gd name="connsiteX179" fmla="*/ 3238500 w 3425190"/>
                    <a:gd name="connsiteY179" fmla="*/ 1234440 h 2442210"/>
                    <a:gd name="connsiteX180" fmla="*/ 3257550 w 3425190"/>
                    <a:gd name="connsiteY180" fmla="*/ 1261110 h 2442210"/>
                    <a:gd name="connsiteX181" fmla="*/ 3261360 w 3425190"/>
                    <a:gd name="connsiteY181" fmla="*/ 1272540 h 2442210"/>
                    <a:gd name="connsiteX182" fmla="*/ 3257550 w 3425190"/>
                    <a:gd name="connsiteY182" fmla="*/ 1287780 h 2442210"/>
                    <a:gd name="connsiteX183" fmla="*/ 3204210 w 3425190"/>
                    <a:gd name="connsiteY183" fmla="*/ 1283970 h 2442210"/>
                    <a:gd name="connsiteX184" fmla="*/ 3242310 w 3425190"/>
                    <a:gd name="connsiteY184" fmla="*/ 1295400 h 2442210"/>
                    <a:gd name="connsiteX185" fmla="*/ 3261360 w 3425190"/>
                    <a:gd name="connsiteY185" fmla="*/ 1306830 h 2442210"/>
                    <a:gd name="connsiteX186" fmla="*/ 3288030 w 3425190"/>
                    <a:gd name="connsiteY186" fmla="*/ 1322070 h 2442210"/>
                    <a:gd name="connsiteX187" fmla="*/ 3303270 w 3425190"/>
                    <a:gd name="connsiteY187" fmla="*/ 1344930 h 2442210"/>
                    <a:gd name="connsiteX188" fmla="*/ 3322320 w 3425190"/>
                    <a:gd name="connsiteY188" fmla="*/ 1367790 h 2442210"/>
                    <a:gd name="connsiteX189" fmla="*/ 3341370 w 3425190"/>
                    <a:gd name="connsiteY189" fmla="*/ 1394460 h 2442210"/>
                    <a:gd name="connsiteX190" fmla="*/ 3345180 w 3425190"/>
                    <a:gd name="connsiteY190" fmla="*/ 1413510 h 2442210"/>
                    <a:gd name="connsiteX191" fmla="*/ 3352800 w 3425190"/>
                    <a:gd name="connsiteY191" fmla="*/ 1436370 h 2442210"/>
                    <a:gd name="connsiteX192" fmla="*/ 3356610 w 3425190"/>
                    <a:gd name="connsiteY192" fmla="*/ 1463040 h 2442210"/>
                    <a:gd name="connsiteX193" fmla="*/ 3360420 w 3425190"/>
                    <a:gd name="connsiteY193" fmla="*/ 1474470 h 2442210"/>
                    <a:gd name="connsiteX194" fmla="*/ 3368040 w 3425190"/>
                    <a:gd name="connsiteY194" fmla="*/ 1516380 h 2442210"/>
                    <a:gd name="connsiteX195" fmla="*/ 3371850 w 3425190"/>
                    <a:gd name="connsiteY195" fmla="*/ 1565910 h 2442210"/>
                    <a:gd name="connsiteX196" fmla="*/ 3379470 w 3425190"/>
                    <a:gd name="connsiteY196" fmla="*/ 1592580 h 2442210"/>
                    <a:gd name="connsiteX197" fmla="*/ 3387090 w 3425190"/>
                    <a:gd name="connsiteY197" fmla="*/ 1623060 h 2442210"/>
                    <a:gd name="connsiteX198" fmla="*/ 3398520 w 3425190"/>
                    <a:gd name="connsiteY198" fmla="*/ 1657350 h 2442210"/>
                    <a:gd name="connsiteX199" fmla="*/ 3402330 w 3425190"/>
                    <a:gd name="connsiteY199" fmla="*/ 1668780 h 2442210"/>
                    <a:gd name="connsiteX200" fmla="*/ 3409950 w 3425190"/>
                    <a:gd name="connsiteY200" fmla="*/ 1695450 h 2442210"/>
                    <a:gd name="connsiteX201" fmla="*/ 3413760 w 3425190"/>
                    <a:gd name="connsiteY201" fmla="*/ 1729740 h 2442210"/>
                    <a:gd name="connsiteX202" fmla="*/ 3417570 w 3425190"/>
                    <a:gd name="connsiteY202" fmla="*/ 1741170 h 2442210"/>
                    <a:gd name="connsiteX203" fmla="*/ 3421380 w 3425190"/>
                    <a:gd name="connsiteY203" fmla="*/ 1756410 h 2442210"/>
                    <a:gd name="connsiteX204" fmla="*/ 3425190 w 3425190"/>
                    <a:gd name="connsiteY204" fmla="*/ 1786890 h 2442210"/>
                    <a:gd name="connsiteX205" fmla="*/ 3421380 w 3425190"/>
                    <a:gd name="connsiteY205" fmla="*/ 1847850 h 2442210"/>
                    <a:gd name="connsiteX206" fmla="*/ 3417570 w 3425190"/>
                    <a:gd name="connsiteY206" fmla="*/ 1866900 h 2442210"/>
                    <a:gd name="connsiteX207" fmla="*/ 3409950 w 3425190"/>
                    <a:gd name="connsiteY207" fmla="*/ 1878330 h 2442210"/>
                    <a:gd name="connsiteX208" fmla="*/ 3402330 w 3425190"/>
                    <a:gd name="connsiteY208" fmla="*/ 1893570 h 2442210"/>
                    <a:gd name="connsiteX209" fmla="*/ 3379470 w 3425190"/>
                    <a:gd name="connsiteY209" fmla="*/ 1920240 h 2442210"/>
                    <a:gd name="connsiteX210" fmla="*/ 3345180 w 3425190"/>
                    <a:gd name="connsiteY210" fmla="*/ 1965960 h 2442210"/>
                    <a:gd name="connsiteX211" fmla="*/ 3333750 w 3425190"/>
                    <a:gd name="connsiteY211" fmla="*/ 1973580 h 2442210"/>
                    <a:gd name="connsiteX212" fmla="*/ 3318510 w 3425190"/>
                    <a:gd name="connsiteY212" fmla="*/ 1988820 h 2442210"/>
                    <a:gd name="connsiteX213" fmla="*/ 3303270 w 3425190"/>
                    <a:gd name="connsiteY213" fmla="*/ 2011680 h 2442210"/>
                    <a:gd name="connsiteX214" fmla="*/ 3295650 w 3425190"/>
                    <a:gd name="connsiteY214" fmla="*/ 2023110 h 2442210"/>
                    <a:gd name="connsiteX215" fmla="*/ 3284220 w 3425190"/>
                    <a:gd name="connsiteY215" fmla="*/ 2030730 h 2442210"/>
                    <a:gd name="connsiteX216" fmla="*/ 3280410 w 3425190"/>
                    <a:gd name="connsiteY216" fmla="*/ 2042160 h 2442210"/>
                    <a:gd name="connsiteX217" fmla="*/ 3268980 w 3425190"/>
                    <a:gd name="connsiteY217" fmla="*/ 2049780 h 2442210"/>
                    <a:gd name="connsiteX218" fmla="*/ 3257550 w 3425190"/>
                    <a:gd name="connsiteY218" fmla="*/ 2061210 h 2442210"/>
                    <a:gd name="connsiteX219" fmla="*/ 3246120 w 3425190"/>
                    <a:gd name="connsiteY219" fmla="*/ 2068830 h 2442210"/>
                    <a:gd name="connsiteX220" fmla="*/ 3223260 w 3425190"/>
                    <a:gd name="connsiteY220" fmla="*/ 2084070 h 2442210"/>
                    <a:gd name="connsiteX221" fmla="*/ 3204210 w 3425190"/>
                    <a:gd name="connsiteY221" fmla="*/ 2103120 h 2442210"/>
                    <a:gd name="connsiteX222" fmla="*/ 3188970 w 3425190"/>
                    <a:gd name="connsiteY222" fmla="*/ 2118360 h 2442210"/>
                    <a:gd name="connsiteX223" fmla="*/ 3166110 w 3425190"/>
                    <a:gd name="connsiteY223" fmla="*/ 2133600 h 2442210"/>
                    <a:gd name="connsiteX224" fmla="*/ 3135630 w 3425190"/>
                    <a:gd name="connsiteY224" fmla="*/ 2160270 h 2442210"/>
                    <a:gd name="connsiteX225" fmla="*/ 3108960 w 3425190"/>
                    <a:gd name="connsiteY225" fmla="*/ 2179320 h 2442210"/>
                    <a:gd name="connsiteX226" fmla="*/ 3097530 w 3425190"/>
                    <a:gd name="connsiteY226" fmla="*/ 2183130 h 2442210"/>
                    <a:gd name="connsiteX227" fmla="*/ 3063240 w 3425190"/>
                    <a:gd name="connsiteY227" fmla="*/ 2209800 h 2442210"/>
                    <a:gd name="connsiteX228" fmla="*/ 3040380 w 3425190"/>
                    <a:gd name="connsiteY228" fmla="*/ 2221230 h 2442210"/>
                    <a:gd name="connsiteX229" fmla="*/ 3021330 w 3425190"/>
                    <a:gd name="connsiteY229" fmla="*/ 2240280 h 2442210"/>
                    <a:gd name="connsiteX230" fmla="*/ 3009900 w 3425190"/>
                    <a:gd name="connsiteY230" fmla="*/ 2244090 h 2442210"/>
                    <a:gd name="connsiteX231" fmla="*/ 2987040 w 3425190"/>
                    <a:gd name="connsiteY231" fmla="*/ 2259330 h 2442210"/>
                    <a:gd name="connsiteX232" fmla="*/ 2975610 w 3425190"/>
                    <a:gd name="connsiteY232" fmla="*/ 2266950 h 2442210"/>
                    <a:gd name="connsiteX233" fmla="*/ 2960370 w 3425190"/>
                    <a:gd name="connsiteY233" fmla="*/ 2274570 h 2442210"/>
                    <a:gd name="connsiteX234" fmla="*/ 2948940 w 3425190"/>
                    <a:gd name="connsiteY234" fmla="*/ 2278380 h 2442210"/>
                    <a:gd name="connsiteX235" fmla="*/ 2937510 w 3425190"/>
                    <a:gd name="connsiteY235" fmla="*/ 2286000 h 2442210"/>
                    <a:gd name="connsiteX236" fmla="*/ 2926080 w 3425190"/>
                    <a:gd name="connsiteY236" fmla="*/ 2297430 h 2442210"/>
                    <a:gd name="connsiteX237" fmla="*/ 2903220 w 3425190"/>
                    <a:gd name="connsiteY237" fmla="*/ 2305050 h 2442210"/>
                    <a:gd name="connsiteX238" fmla="*/ 2891790 w 3425190"/>
                    <a:gd name="connsiteY238" fmla="*/ 2316480 h 2442210"/>
                    <a:gd name="connsiteX239" fmla="*/ 2838450 w 3425190"/>
                    <a:gd name="connsiteY239" fmla="*/ 2331720 h 2442210"/>
                    <a:gd name="connsiteX240" fmla="*/ 2804160 w 3425190"/>
                    <a:gd name="connsiteY240" fmla="*/ 2339340 h 2442210"/>
                    <a:gd name="connsiteX241" fmla="*/ 2792730 w 3425190"/>
                    <a:gd name="connsiteY241" fmla="*/ 2343150 h 2442210"/>
                    <a:gd name="connsiteX242" fmla="*/ 2758440 w 3425190"/>
                    <a:gd name="connsiteY242" fmla="*/ 2350770 h 2442210"/>
                    <a:gd name="connsiteX243" fmla="*/ 2720340 w 3425190"/>
                    <a:gd name="connsiteY243" fmla="*/ 2339340 h 2442210"/>
                    <a:gd name="connsiteX244" fmla="*/ 2716530 w 3425190"/>
                    <a:gd name="connsiteY244" fmla="*/ 2324100 h 2442210"/>
                    <a:gd name="connsiteX245" fmla="*/ 2701290 w 3425190"/>
                    <a:gd name="connsiteY245" fmla="*/ 2293620 h 2442210"/>
                    <a:gd name="connsiteX246" fmla="*/ 2693670 w 3425190"/>
                    <a:gd name="connsiteY246" fmla="*/ 2270760 h 2442210"/>
                    <a:gd name="connsiteX247" fmla="*/ 2686050 w 3425190"/>
                    <a:gd name="connsiteY247" fmla="*/ 2255520 h 2442210"/>
                    <a:gd name="connsiteX248" fmla="*/ 2667000 w 3425190"/>
                    <a:gd name="connsiteY248" fmla="*/ 2228850 h 2442210"/>
                    <a:gd name="connsiteX249" fmla="*/ 2655570 w 3425190"/>
                    <a:gd name="connsiteY249" fmla="*/ 2190750 h 2442210"/>
                    <a:gd name="connsiteX250" fmla="*/ 2647950 w 3425190"/>
                    <a:gd name="connsiteY250" fmla="*/ 2167890 h 2442210"/>
                    <a:gd name="connsiteX251" fmla="*/ 2636520 w 3425190"/>
                    <a:gd name="connsiteY251" fmla="*/ 2156460 h 2442210"/>
                    <a:gd name="connsiteX252" fmla="*/ 2628900 w 3425190"/>
                    <a:gd name="connsiteY252" fmla="*/ 2133600 h 2442210"/>
                    <a:gd name="connsiteX253" fmla="*/ 2625090 w 3425190"/>
                    <a:gd name="connsiteY253" fmla="*/ 2122170 h 2442210"/>
                    <a:gd name="connsiteX254" fmla="*/ 2613660 w 3425190"/>
                    <a:gd name="connsiteY254" fmla="*/ 2099310 h 2442210"/>
                    <a:gd name="connsiteX255" fmla="*/ 2606040 w 3425190"/>
                    <a:gd name="connsiteY255" fmla="*/ 2087880 h 2442210"/>
                    <a:gd name="connsiteX256" fmla="*/ 2594610 w 3425190"/>
                    <a:gd name="connsiteY256" fmla="*/ 2065020 h 2442210"/>
                    <a:gd name="connsiteX257" fmla="*/ 2575560 w 3425190"/>
                    <a:gd name="connsiteY257" fmla="*/ 2026920 h 2442210"/>
                    <a:gd name="connsiteX258" fmla="*/ 2575560 w 3425190"/>
                    <a:gd name="connsiteY258" fmla="*/ 2026920 h 2442210"/>
                    <a:gd name="connsiteX259" fmla="*/ 2564130 w 3425190"/>
                    <a:gd name="connsiteY259" fmla="*/ 2004060 h 2442210"/>
                    <a:gd name="connsiteX260" fmla="*/ 2552700 w 3425190"/>
                    <a:gd name="connsiteY260" fmla="*/ 1981200 h 2442210"/>
                    <a:gd name="connsiteX261" fmla="*/ 2541270 w 3425190"/>
                    <a:gd name="connsiteY261" fmla="*/ 1969770 h 2442210"/>
                    <a:gd name="connsiteX262" fmla="*/ 2514600 w 3425190"/>
                    <a:gd name="connsiteY262" fmla="*/ 1935480 h 2442210"/>
                    <a:gd name="connsiteX263" fmla="*/ 2510790 w 3425190"/>
                    <a:gd name="connsiteY263" fmla="*/ 1924050 h 2442210"/>
                    <a:gd name="connsiteX264" fmla="*/ 2495550 w 3425190"/>
                    <a:gd name="connsiteY264" fmla="*/ 1901190 h 2442210"/>
                    <a:gd name="connsiteX265" fmla="*/ 2487930 w 3425190"/>
                    <a:gd name="connsiteY265" fmla="*/ 1889760 h 2442210"/>
                    <a:gd name="connsiteX266" fmla="*/ 2468880 w 3425190"/>
                    <a:gd name="connsiteY266" fmla="*/ 1863090 h 2442210"/>
                    <a:gd name="connsiteX267" fmla="*/ 2465070 w 3425190"/>
                    <a:gd name="connsiteY267" fmla="*/ 1851660 h 2442210"/>
                    <a:gd name="connsiteX268" fmla="*/ 2438400 w 3425190"/>
                    <a:gd name="connsiteY268" fmla="*/ 1817370 h 2442210"/>
                    <a:gd name="connsiteX269" fmla="*/ 2415540 w 3425190"/>
                    <a:gd name="connsiteY269" fmla="*/ 1783080 h 2442210"/>
                    <a:gd name="connsiteX270" fmla="*/ 2407920 w 3425190"/>
                    <a:gd name="connsiteY270" fmla="*/ 1771650 h 2442210"/>
                    <a:gd name="connsiteX271" fmla="*/ 2385060 w 3425190"/>
                    <a:gd name="connsiteY271" fmla="*/ 1752600 h 2442210"/>
                    <a:gd name="connsiteX272" fmla="*/ 2354580 w 3425190"/>
                    <a:gd name="connsiteY272" fmla="*/ 1718310 h 2442210"/>
                    <a:gd name="connsiteX273" fmla="*/ 2320290 w 3425190"/>
                    <a:gd name="connsiteY273" fmla="*/ 1691640 h 2442210"/>
                    <a:gd name="connsiteX274" fmla="*/ 2308860 w 3425190"/>
                    <a:gd name="connsiteY274" fmla="*/ 1687830 h 2442210"/>
                    <a:gd name="connsiteX275" fmla="*/ 2297430 w 3425190"/>
                    <a:gd name="connsiteY275" fmla="*/ 1680210 h 2442210"/>
                    <a:gd name="connsiteX276" fmla="*/ 2286000 w 3425190"/>
                    <a:gd name="connsiteY276" fmla="*/ 1676400 h 2442210"/>
                    <a:gd name="connsiteX277" fmla="*/ 2263140 w 3425190"/>
                    <a:gd name="connsiteY277" fmla="*/ 1664970 h 2442210"/>
                    <a:gd name="connsiteX278" fmla="*/ 2236470 w 3425190"/>
                    <a:gd name="connsiteY278" fmla="*/ 1649730 h 2442210"/>
                    <a:gd name="connsiteX279" fmla="*/ 2213610 w 3425190"/>
                    <a:gd name="connsiteY279" fmla="*/ 1634490 h 2442210"/>
                    <a:gd name="connsiteX280" fmla="*/ 2186940 w 3425190"/>
                    <a:gd name="connsiteY280" fmla="*/ 1623060 h 2442210"/>
                    <a:gd name="connsiteX281" fmla="*/ 2175510 w 3425190"/>
                    <a:gd name="connsiteY281" fmla="*/ 1615440 h 2442210"/>
                    <a:gd name="connsiteX282" fmla="*/ 2164080 w 3425190"/>
                    <a:gd name="connsiteY282" fmla="*/ 1611630 h 2442210"/>
                    <a:gd name="connsiteX283" fmla="*/ 2152650 w 3425190"/>
                    <a:gd name="connsiteY283" fmla="*/ 1604010 h 2442210"/>
                    <a:gd name="connsiteX284" fmla="*/ 2137410 w 3425190"/>
                    <a:gd name="connsiteY284" fmla="*/ 1596390 h 2442210"/>
                    <a:gd name="connsiteX285" fmla="*/ 2125980 w 3425190"/>
                    <a:gd name="connsiteY285" fmla="*/ 1592580 h 2442210"/>
                    <a:gd name="connsiteX286" fmla="*/ 2103120 w 3425190"/>
                    <a:gd name="connsiteY286" fmla="*/ 1577340 h 2442210"/>
                    <a:gd name="connsiteX287" fmla="*/ 2076450 w 3425190"/>
                    <a:gd name="connsiteY287" fmla="*/ 1569720 h 2442210"/>
                    <a:gd name="connsiteX288" fmla="*/ 2045970 w 3425190"/>
                    <a:gd name="connsiteY288" fmla="*/ 1554480 h 2442210"/>
                    <a:gd name="connsiteX289" fmla="*/ 2034540 w 3425190"/>
                    <a:gd name="connsiteY289" fmla="*/ 1550670 h 2442210"/>
                    <a:gd name="connsiteX290" fmla="*/ 2023110 w 3425190"/>
                    <a:gd name="connsiteY290" fmla="*/ 1543050 h 2442210"/>
                    <a:gd name="connsiteX291" fmla="*/ 2011680 w 3425190"/>
                    <a:gd name="connsiteY291" fmla="*/ 1539240 h 2442210"/>
                    <a:gd name="connsiteX292" fmla="*/ 1973580 w 3425190"/>
                    <a:gd name="connsiteY292" fmla="*/ 1527810 h 2442210"/>
                    <a:gd name="connsiteX293" fmla="*/ 1958340 w 3425190"/>
                    <a:gd name="connsiteY293" fmla="*/ 1520190 h 2442210"/>
                    <a:gd name="connsiteX294" fmla="*/ 1931670 w 3425190"/>
                    <a:gd name="connsiteY294" fmla="*/ 1512570 h 2442210"/>
                    <a:gd name="connsiteX295" fmla="*/ 1920240 w 3425190"/>
                    <a:gd name="connsiteY295" fmla="*/ 1508760 h 2442210"/>
                    <a:gd name="connsiteX296" fmla="*/ 1905000 w 3425190"/>
                    <a:gd name="connsiteY296" fmla="*/ 1504950 h 2442210"/>
                    <a:gd name="connsiteX297" fmla="*/ 1893570 w 3425190"/>
                    <a:gd name="connsiteY297" fmla="*/ 1501140 h 2442210"/>
                    <a:gd name="connsiteX298" fmla="*/ 1878330 w 3425190"/>
                    <a:gd name="connsiteY298" fmla="*/ 1493520 h 2442210"/>
                    <a:gd name="connsiteX299" fmla="*/ 1821180 w 3425190"/>
                    <a:gd name="connsiteY299" fmla="*/ 1485900 h 2442210"/>
                    <a:gd name="connsiteX300" fmla="*/ 1783080 w 3425190"/>
                    <a:gd name="connsiteY300" fmla="*/ 1482090 h 2442210"/>
                    <a:gd name="connsiteX301" fmla="*/ 1764030 w 3425190"/>
                    <a:gd name="connsiteY301" fmla="*/ 1478280 h 2442210"/>
                    <a:gd name="connsiteX302" fmla="*/ 1729740 w 3425190"/>
                    <a:gd name="connsiteY302" fmla="*/ 1474470 h 2442210"/>
                    <a:gd name="connsiteX303" fmla="*/ 1653540 w 3425190"/>
                    <a:gd name="connsiteY303" fmla="*/ 1459230 h 2442210"/>
                    <a:gd name="connsiteX304" fmla="*/ 1634490 w 3425190"/>
                    <a:gd name="connsiteY304" fmla="*/ 1455420 h 2442210"/>
                    <a:gd name="connsiteX305" fmla="*/ 1558290 w 3425190"/>
                    <a:gd name="connsiteY305" fmla="*/ 1451610 h 2442210"/>
                    <a:gd name="connsiteX306" fmla="*/ 1405890 w 3425190"/>
                    <a:gd name="connsiteY306" fmla="*/ 1459230 h 2442210"/>
                    <a:gd name="connsiteX307" fmla="*/ 1333500 w 3425190"/>
                    <a:gd name="connsiteY307" fmla="*/ 1470660 h 2442210"/>
                    <a:gd name="connsiteX308" fmla="*/ 1303020 w 3425190"/>
                    <a:gd name="connsiteY308" fmla="*/ 1478280 h 2442210"/>
                    <a:gd name="connsiteX309" fmla="*/ 1291590 w 3425190"/>
                    <a:gd name="connsiteY309" fmla="*/ 1482090 h 2442210"/>
                    <a:gd name="connsiteX310" fmla="*/ 1280160 w 3425190"/>
                    <a:gd name="connsiteY310" fmla="*/ 1489710 h 2442210"/>
                    <a:gd name="connsiteX311" fmla="*/ 1268730 w 3425190"/>
                    <a:gd name="connsiteY311" fmla="*/ 1493520 h 2442210"/>
                    <a:gd name="connsiteX312" fmla="*/ 1245870 w 3425190"/>
                    <a:gd name="connsiteY312" fmla="*/ 1508760 h 2442210"/>
                    <a:gd name="connsiteX313" fmla="*/ 1223010 w 3425190"/>
                    <a:gd name="connsiteY313" fmla="*/ 1520190 h 2442210"/>
                    <a:gd name="connsiteX314" fmla="*/ 1211580 w 3425190"/>
                    <a:gd name="connsiteY314" fmla="*/ 1531620 h 2442210"/>
                    <a:gd name="connsiteX315" fmla="*/ 1184910 w 3425190"/>
                    <a:gd name="connsiteY315" fmla="*/ 1550670 h 2442210"/>
                    <a:gd name="connsiteX316" fmla="*/ 1162050 w 3425190"/>
                    <a:gd name="connsiteY316" fmla="*/ 1573530 h 2442210"/>
                    <a:gd name="connsiteX317" fmla="*/ 1143000 w 3425190"/>
                    <a:gd name="connsiteY317" fmla="*/ 1596390 h 2442210"/>
                    <a:gd name="connsiteX318" fmla="*/ 1123950 w 3425190"/>
                    <a:gd name="connsiteY318" fmla="*/ 1615440 h 2442210"/>
                    <a:gd name="connsiteX319" fmla="*/ 1108710 w 3425190"/>
                    <a:gd name="connsiteY319" fmla="*/ 1638300 h 2442210"/>
                    <a:gd name="connsiteX320" fmla="*/ 1101090 w 3425190"/>
                    <a:gd name="connsiteY320" fmla="*/ 1649730 h 2442210"/>
                    <a:gd name="connsiteX321" fmla="*/ 1089660 w 3425190"/>
                    <a:gd name="connsiteY321" fmla="*/ 1661160 h 2442210"/>
                    <a:gd name="connsiteX322" fmla="*/ 1082040 w 3425190"/>
                    <a:gd name="connsiteY322" fmla="*/ 1672590 h 2442210"/>
                    <a:gd name="connsiteX323" fmla="*/ 1059180 w 3425190"/>
                    <a:gd name="connsiteY323" fmla="*/ 1691640 h 2442210"/>
                    <a:gd name="connsiteX324" fmla="*/ 1051560 w 3425190"/>
                    <a:gd name="connsiteY324" fmla="*/ 1703070 h 2442210"/>
                    <a:gd name="connsiteX325" fmla="*/ 1028700 w 3425190"/>
                    <a:gd name="connsiteY325" fmla="*/ 1725930 h 2442210"/>
                    <a:gd name="connsiteX326" fmla="*/ 1021080 w 3425190"/>
                    <a:gd name="connsiteY326" fmla="*/ 1737360 h 2442210"/>
                    <a:gd name="connsiteX327" fmla="*/ 1009650 w 3425190"/>
                    <a:gd name="connsiteY327" fmla="*/ 1741170 h 2442210"/>
                    <a:gd name="connsiteX328" fmla="*/ 990600 w 3425190"/>
                    <a:gd name="connsiteY328" fmla="*/ 1760220 h 2442210"/>
                    <a:gd name="connsiteX329" fmla="*/ 963930 w 3425190"/>
                    <a:gd name="connsiteY329" fmla="*/ 1783080 h 2442210"/>
                    <a:gd name="connsiteX330" fmla="*/ 960120 w 3425190"/>
                    <a:gd name="connsiteY330" fmla="*/ 1794510 h 2442210"/>
                    <a:gd name="connsiteX331" fmla="*/ 948690 w 3425190"/>
                    <a:gd name="connsiteY331" fmla="*/ 1805940 h 2442210"/>
                    <a:gd name="connsiteX332" fmla="*/ 937260 w 3425190"/>
                    <a:gd name="connsiteY332" fmla="*/ 1821180 h 2442210"/>
                    <a:gd name="connsiteX333" fmla="*/ 918210 w 3425190"/>
                    <a:gd name="connsiteY333" fmla="*/ 1851660 h 2442210"/>
                    <a:gd name="connsiteX334" fmla="*/ 910590 w 3425190"/>
                    <a:gd name="connsiteY334" fmla="*/ 1866900 h 2442210"/>
                    <a:gd name="connsiteX335" fmla="*/ 902970 w 3425190"/>
                    <a:gd name="connsiteY335" fmla="*/ 1878330 h 2442210"/>
                    <a:gd name="connsiteX336" fmla="*/ 895350 w 3425190"/>
                    <a:gd name="connsiteY336" fmla="*/ 1901190 h 2442210"/>
                    <a:gd name="connsiteX337" fmla="*/ 883920 w 3425190"/>
                    <a:gd name="connsiteY337" fmla="*/ 1924050 h 2442210"/>
                    <a:gd name="connsiteX338" fmla="*/ 868680 w 3425190"/>
                    <a:gd name="connsiteY338" fmla="*/ 1954530 h 2442210"/>
                    <a:gd name="connsiteX339" fmla="*/ 864870 w 3425190"/>
                    <a:gd name="connsiteY339" fmla="*/ 1969770 h 2442210"/>
                    <a:gd name="connsiteX340" fmla="*/ 849630 w 3425190"/>
                    <a:gd name="connsiteY340" fmla="*/ 1996440 h 2442210"/>
                    <a:gd name="connsiteX341" fmla="*/ 842010 w 3425190"/>
                    <a:gd name="connsiteY341" fmla="*/ 2026920 h 2442210"/>
                    <a:gd name="connsiteX342" fmla="*/ 834390 w 3425190"/>
                    <a:gd name="connsiteY342" fmla="*/ 2038350 h 2442210"/>
                    <a:gd name="connsiteX343" fmla="*/ 826770 w 3425190"/>
                    <a:gd name="connsiteY343" fmla="*/ 2061210 h 2442210"/>
                    <a:gd name="connsiteX344" fmla="*/ 822960 w 3425190"/>
                    <a:gd name="connsiteY344" fmla="*/ 2072640 h 2442210"/>
                    <a:gd name="connsiteX345" fmla="*/ 819150 w 3425190"/>
                    <a:gd name="connsiteY345" fmla="*/ 2087880 h 2442210"/>
                    <a:gd name="connsiteX346" fmla="*/ 811530 w 3425190"/>
                    <a:gd name="connsiteY346" fmla="*/ 2099310 h 2442210"/>
                    <a:gd name="connsiteX347" fmla="*/ 803910 w 3425190"/>
                    <a:gd name="connsiteY347" fmla="*/ 2122170 h 2442210"/>
                    <a:gd name="connsiteX348" fmla="*/ 800100 w 3425190"/>
                    <a:gd name="connsiteY348" fmla="*/ 2133600 h 2442210"/>
                    <a:gd name="connsiteX349" fmla="*/ 796290 w 3425190"/>
                    <a:gd name="connsiteY349" fmla="*/ 2145030 h 2442210"/>
                    <a:gd name="connsiteX350" fmla="*/ 788670 w 3425190"/>
                    <a:gd name="connsiteY350" fmla="*/ 2156460 h 2442210"/>
                    <a:gd name="connsiteX351" fmla="*/ 773430 w 3425190"/>
                    <a:gd name="connsiteY351" fmla="*/ 2186940 h 2442210"/>
                    <a:gd name="connsiteX352" fmla="*/ 762000 w 3425190"/>
                    <a:gd name="connsiteY352" fmla="*/ 2209800 h 2442210"/>
                    <a:gd name="connsiteX353" fmla="*/ 746760 w 3425190"/>
                    <a:gd name="connsiteY353" fmla="*/ 2232660 h 2442210"/>
                    <a:gd name="connsiteX354" fmla="*/ 735330 w 3425190"/>
                    <a:gd name="connsiteY354" fmla="*/ 2259330 h 2442210"/>
                    <a:gd name="connsiteX355" fmla="*/ 731520 w 3425190"/>
                    <a:gd name="connsiteY355" fmla="*/ 2270760 h 2442210"/>
                    <a:gd name="connsiteX356" fmla="*/ 716280 w 3425190"/>
                    <a:gd name="connsiteY356" fmla="*/ 2297430 h 2442210"/>
                    <a:gd name="connsiteX357" fmla="*/ 712470 w 3425190"/>
                    <a:gd name="connsiteY357" fmla="*/ 2308860 h 2442210"/>
                    <a:gd name="connsiteX358" fmla="*/ 704850 w 3425190"/>
                    <a:gd name="connsiteY358" fmla="*/ 2320290 h 2442210"/>
                    <a:gd name="connsiteX359" fmla="*/ 697230 w 3425190"/>
                    <a:gd name="connsiteY359" fmla="*/ 2343150 h 2442210"/>
                    <a:gd name="connsiteX360" fmla="*/ 693420 w 3425190"/>
                    <a:gd name="connsiteY360" fmla="*/ 2354580 h 2442210"/>
                    <a:gd name="connsiteX361" fmla="*/ 678180 w 3425190"/>
                    <a:gd name="connsiteY361" fmla="*/ 2381250 h 2442210"/>
                    <a:gd name="connsiteX362" fmla="*/ 666750 w 3425190"/>
                    <a:gd name="connsiteY362" fmla="*/ 2392680 h 2442210"/>
                    <a:gd name="connsiteX363" fmla="*/ 662940 w 3425190"/>
                    <a:gd name="connsiteY363" fmla="*/ 2404110 h 2442210"/>
                    <a:gd name="connsiteX364" fmla="*/ 628650 w 3425190"/>
                    <a:gd name="connsiteY364" fmla="*/ 2430780 h 2442210"/>
                    <a:gd name="connsiteX365" fmla="*/ 601980 w 3425190"/>
                    <a:gd name="connsiteY365" fmla="*/ 2442210 h 2442210"/>
                    <a:gd name="connsiteX366" fmla="*/ 537210 w 3425190"/>
                    <a:gd name="connsiteY366" fmla="*/ 2434590 h 2442210"/>
                    <a:gd name="connsiteX367" fmla="*/ 525780 w 3425190"/>
                    <a:gd name="connsiteY367" fmla="*/ 2430780 h 2442210"/>
                    <a:gd name="connsiteX368" fmla="*/ 518160 w 3425190"/>
                    <a:gd name="connsiteY368" fmla="*/ 2419350 h 2442210"/>
                    <a:gd name="connsiteX369" fmla="*/ 506730 w 3425190"/>
                    <a:gd name="connsiteY369" fmla="*/ 2407920 h 2442210"/>
                    <a:gd name="connsiteX370" fmla="*/ 495300 w 3425190"/>
                    <a:gd name="connsiteY370" fmla="*/ 2373630 h 2442210"/>
                    <a:gd name="connsiteX371" fmla="*/ 487680 w 3425190"/>
                    <a:gd name="connsiteY371" fmla="*/ 2358390 h 2442210"/>
                    <a:gd name="connsiteX372" fmla="*/ 483870 w 3425190"/>
                    <a:gd name="connsiteY372" fmla="*/ 2346960 h 2442210"/>
                    <a:gd name="connsiteX373" fmla="*/ 476250 w 3425190"/>
                    <a:gd name="connsiteY373" fmla="*/ 2335530 h 2442210"/>
                    <a:gd name="connsiteX374" fmla="*/ 468630 w 3425190"/>
                    <a:gd name="connsiteY374" fmla="*/ 2312670 h 2442210"/>
                    <a:gd name="connsiteX375" fmla="*/ 457200 w 3425190"/>
                    <a:gd name="connsiteY375" fmla="*/ 2301240 h 2442210"/>
                    <a:gd name="connsiteX376" fmla="*/ 441960 w 3425190"/>
                    <a:gd name="connsiteY376" fmla="*/ 2278380 h 2442210"/>
                    <a:gd name="connsiteX377" fmla="*/ 430530 w 3425190"/>
                    <a:gd name="connsiteY377" fmla="*/ 2266950 h 2442210"/>
                    <a:gd name="connsiteX378" fmla="*/ 422910 w 3425190"/>
                    <a:gd name="connsiteY378" fmla="*/ 2255520 h 2442210"/>
                    <a:gd name="connsiteX379" fmla="*/ 411480 w 3425190"/>
                    <a:gd name="connsiteY379" fmla="*/ 2240280 h 2442210"/>
                    <a:gd name="connsiteX380" fmla="*/ 407670 w 3425190"/>
                    <a:gd name="connsiteY380" fmla="*/ 2228850 h 2442210"/>
                    <a:gd name="connsiteX381" fmla="*/ 392430 w 3425190"/>
                    <a:gd name="connsiteY381" fmla="*/ 2198370 h 2442210"/>
                    <a:gd name="connsiteX382" fmla="*/ 381000 w 3425190"/>
                    <a:gd name="connsiteY382" fmla="*/ 2167890 h 2442210"/>
                    <a:gd name="connsiteX383" fmla="*/ 373380 w 3425190"/>
                    <a:gd name="connsiteY383" fmla="*/ 2141220 h 2442210"/>
                    <a:gd name="connsiteX384" fmla="*/ 369570 w 3425190"/>
                    <a:gd name="connsiteY384" fmla="*/ 2125980 h 2442210"/>
                    <a:gd name="connsiteX385" fmla="*/ 358140 w 3425190"/>
                    <a:gd name="connsiteY385" fmla="*/ 2099310 h 2442210"/>
                    <a:gd name="connsiteX386" fmla="*/ 331470 w 3425190"/>
                    <a:gd name="connsiteY386" fmla="*/ 2072640 h 2442210"/>
                    <a:gd name="connsiteX387" fmla="*/ 312420 w 3425190"/>
                    <a:gd name="connsiteY387" fmla="*/ 2057400 h 2442210"/>
                    <a:gd name="connsiteX388" fmla="*/ 304800 w 3425190"/>
                    <a:gd name="connsiteY388" fmla="*/ 2045970 h 2442210"/>
                    <a:gd name="connsiteX389" fmla="*/ 293370 w 3425190"/>
                    <a:gd name="connsiteY389" fmla="*/ 2038350 h 2442210"/>
                    <a:gd name="connsiteX390" fmla="*/ 270510 w 3425190"/>
                    <a:gd name="connsiteY390" fmla="*/ 2019300 h 2442210"/>
                    <a:gd name="connsiteX391" fmla="*/ 243840 w 3425190"/>
                    <a:gd name="connsiteY391" fmla="*/ 1985010 h 2442210"/>
                    <a:gd name="connsiteX392" fmla="*/ 220980 w 3425190"/>
                    <a:gd name="connsiteY392" fmla="*/ 1969770 h 2442210"/>
                    <a:gd name="connsiteX393" fmla="*/ 209550 w 3425190"/>
                    <a:gd name="connsiteY393" fmla="*/ 1962150 h 2442210"/>
                    <a:gd name="connsiteX394" fmla="*/ 190500 w 3425190"/>
                    <a:gd name="connsiteY394" fmla="*/ 1943100 h 2442210"/>
                    <a:gd name="connsiteX395" fmla="*/ 179070 w 3425190"/>
                    <a:gd name="connsiteY395" fmla="*/ 1931670 h 2442210"/>
                    <a:gd name="connsiteX396" fmla="*/ 167640 w 3425190"/>
                    <a:gd name="connsiteY396" fmla="*/ 1924050 h 2442210"/>
                    <a:gd name="connsiteX397" fmla="*/ 156210 w 3425190"/>
                    <a:gd name="connsiteY397" fmla="*/ 1908810 h 2442210"/>
                    <a:gd name="connsiteX398" fmla="*/ 144780 w 3425190"/>
                    <a:gd name="connsiteY398" fmla="*/ 1897380 h 2442210"/>
                    <a:gd name="connsiteX399" fmla="*/ 133350 w 3425190"/>
                    <a:gd name="connsiteY399" fmla="*/ 1874520 h 2442210"/>
                    <a:gd name="connsiteX400" fmla="*/ 118110 w 3425190"/>
                    <a:gd name="connsiteY400" fmla="*/ 1847850 h 2442210"/>
                    <a:gd name="connsiteX401" fmla="*/ 106680 w 3425190"/>
                    <a:gd name="connsiteY401" fmla="*/ 1836420 h 2442210"/>
                    <a:gd name="connsiteX402" fmla="*/ 95250 w 3425190"/>
                    <a:gd name="connsiteY402" fmla="*/ 1809750 h 2442210"/>
                    <a:gd name="connsiteX403" fmla="*/ 87630 w 3425190"/>
                    <a:gd name="connsiteY403" fmla="*/ 1798320 h 2442210"/>
                    <a:gd name="connsiteX404" fmla="*/ 83820 w 3425190"/>
                    <a:gd name="connsiteY404" fmla="*/ 1779270 h 2442210"/>
                    <a:gd name="connsiteX405" fmla="*/ 76200 w 3425190"/>
                    <a:gd name="connsiteY405" fmla="*/ 1767840 h 2442210"/>
                    <a:gd name="connsiteX406" fmla="*/ 72390 w 3425190"/>
                    <a:gd name="connsiteY406" fmla="*/ 1752600 h 2442210"/>
                    <a:gd name="connsiteX407" fmla="*/ 68580 w 3425190"/>
                    <a:gd name="connsiteY407" fmla="*/ 1741170 h 2442210"/>
                    <a:gd name="connsiteX408" fmla="*/ 64770 w 3425190"/>
                    <a:gd name="connsiteY408" fmla="*/ 1722120 h 2442210"/>
                    <a:gd name="connsiteX409" fmla="*/ 57150 w 3425190"/>
                    <a:gd name="connsiteY409" fmla="*/ 1695450 h 2442210"/>
                    <a:gd name="connsiteX410" fmla="*/ 53340 w 3425190"/>
                    <a:gd name="connsiteY410" fmla="*/ 1668780 h 2442210"/>
                    <a:gd name="connsiteX411" fmla="*/ 38100 w 3425190"/>
                    <a:gd name="connsiteY411" fmla="*/ 1634490 h 2442210"/>
                    <a:gd name="connsiteX412" fmla="*/ 26670 w 3425190"/>
                    <a:gd name="connsiteY412" fmla="*/ 1623060 h 2442210"/>
                    <a:gd name="connsiteX413" fmla="*/ 19050 w 3425190"/>
                    <a:gd name="connsiteY413" fmla="*/ 1600200 h 2442210"/>
                    <a:gd name="connsiteX414" fmla="*/ 15240 w 3425190"/>
                    <a:gd name="connsiteY414" fmla="*/ 1581150 h 2442210"/>
                    <a:gd name="connsiteX415" fmla="*/ 0 w 3425190"/>
                    <a:gd name="connsiteY415" fmla="*/ 1524000 h 2442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</a:cxnLst>
                  <a:rect l="l" t="t" r="r" b="b"/>
                  <a:pathLst>
                    <a:path w="3425190" h="2442210">
                      <a:moveTo>
                        <a:pt x="0" y="1524000"/>
                      </a:moveTo>
                      <a:lnTo>
                        <a:pt x="0" y="1524000"/>
                      </a:lnTo>
                      <a:cubicBezTo>
                        <a:pt x="6350" y="1515110"/>
                        <a:pt x="13870" y="1506949"/>
                        <a:pt x="19050" y="1497330"/>
                      </a:cubicBezTo>
                      <a:cubicBezTo>
                        <a:pt x="22858" y="1490258"/>
                        <a:pt x="26670" y="1474470"/>
                        <a:pt x="26670" y="1474470"/>
                      </a:cubicBezTo>
                      <a:cubicBezTo>
                        <a:pt x="27940" y="1457960"/>
                        <a:pt x="27897" y="1441296"/>
                        <a:pt x="30480" y="1424940"/>
                      </a:cubicBezTo>
                      <a:cubicBezTo>
                        <a:pt x="38253" y="1375709"/>
                        <a:pt x="36772" y="1428925"/>
                        <a:pt x="53340" y="1379220"/>
                      </a:cubicBezTo>
                      <a:cubicBezTo>
                        <a:pt x="54610" y="1375410"/>
                        <a:pt x="55354" y="1371382"/>
                        <a:pt x="57150" y="1367790"/>
                      </a:cubicBezTo>
                      <a:cubicBezTo>
                        <a:pt x="75263" y="1331564"/>
                        <a:pt x="52731" y="1392477"/>
                        <a:pt x="72390" y="1333500"/>
                      </a:cubicBezTo>
                      <a:lnTo>
                        <a:pt x="76200" y="1322070"/>
                      </a:lnTo>
                      <a:cubicBezTo>
                        <a:pt x="85534" y="1256729"/>
                        <a:pt x="74954" y="1319436"/>
                        <a:pt x="83820" y="1283970"/>
                      </a:cubicBezTo>
                      <a:cubicBezTo>
                        <a:pt x="85391" y="1277688"/>
                        <a:pt x="85926" y="1271168"/>
                        <a:pt x="87630" y="1264920"/>
                      </a:cubicBezTo>
                      <a:cubicBezTo>
                        <a:pt x="89743" y="1257171"/>
                        <a:pt x="93675" y="1249936"/>
                        <a:pt x="95250" y="1242060"/>
                      </a:cubicBezTo>
                      <a:cubicBezTo>
                        <a:pt x="100635" y="1215134"/>
                        <a:pt x="97012" y="1229153"/>
                        <a:pt x="106680" y="1200150"/>
                      </a:cubicBezTo>
                      <a:cubicBezTo>
                        <a:pt x="107950" y="1196340"/>
                        <a:pt x="107148" y="1190948"/>
                        <a:pt x="110490" y="1188720"/>
                      </a:cubicBezTo>
                      <a:lnTo>
                        <a:pt x="121920" y="1181100"/>
                      </a:lnTo>
                      <a:cubicBezTo>
                        <a:pt x="124460" y="1177290"/>
                        <a:pt x="125964" y="1172531"/>
                        <a:pt x="129540" y="1169670"/>
                      </a:cubicBezTo>
                      <a:cubicBezTo>
                        <a:pt x="148703" y="1154340"/>
                        <a:pt x="140921" y="1188868"/>
                        <a:pt x="156210" y="1143000"/>
                      </a:cubicBezTo>
                      <a:lnTo>
                        <a:pt x="171450" y="1097280"/>
                      </a:lnTo>
                      <a:lnTo>
                        <a:pt x="175260" y="1085850"/>
                      </a:lnTo>
                      <a:cubicBezTo>
                        <a:pt x="176530" y="1082040"/>
                        <a:pt x="178096" y="1078316"/>
                        <a:pt x="179070" y="1074420"/>
                      </a:cubicBezTo>
                      <a:cubicBezTo>
                        <a:pt x="181200" y="1065901"/>
                        <a:pt x="186790" y="1041886"/>
                        <a:pt x="190500" y="1036320"/>
                      </a:cubicBezTo>
                      <a:cubicBezTo>
                        <a:pt x="193040" y="1032510"/>
                        <a:pt x="196260" y="1029074"/>
                        <a:pt x="198120" y="1024890"/>
                      </a:cubicBezTo>
                      <a:cubicBezTo>
                        <a:pt x="201382" y="1017550"/>
                        <a:pt x="203200" y="1009650"/>
                        <a:pt x="205740" y="1002030"/>
                      </a:cubicBezTo>
                      <a:lnTo>
                        <a:pt x="213360" y="979170"/>
                      </a:lnTo>
                      <a:cubicBezTo>
                        <a:pt x="214630" y="975360"/>
                        <a:pt x="214760" y="970953"/>
                        <a:pt x="217170" y="967740"/>
                      </a:cubicBezTo>
                      <a:cubicBezTo>
                        <a:pt x="218705" y="965693"/>
                        <a:pt x="234194" y="945628"/>
                        <a:pt x="236220" y="941070"/>
                      </a:cubicBezTo>
                      <a:cubicBezTo>
                        <a:pt x="239482" y="933730"/>
                        <a:pt x="238160" y="923890"/>
                        <a:pt x="243840" y="918210"/>
                      </a:cubicBezTo>
                      <a:cubicBezTo>
                        <a:pt x="247650" y="914400"/>
                        <a:pt x="251017" y="910088"/>
                        <a:pt x="255270" y="906780"/>
                      </a:cubicBezTo>
                      <a:cubicBezTo>
                        <a:pt x="262499" y="901157"/>
                        <a:pt x="278130" y="891540"/>
                        <a:pt x="278130" y="891540"/>
                      </a:cubicBezTo>
                      <a:lnTo>
                        <a:pt x="293370" y="868680"/>
                      </a:lnTo>
                      <a:cubicBezTo>
                        <a:pt x="295910" y="864870"/>
                        <a:pt x="299542" y="861594"/>
                        <a:pt x="300990" y="857250"/>
                      </a:cubicBezTo>
                      <a:lnTo>
                        <a:pt x="308610" y="834390"/>
                      </a:lnTo>
                      <a:cubicBezTo>
                        <a:pt x="309880" y="830580"/>
                        <a:pt x="310192" y="826302"/>
                        <a:pt x="312420" y="822960"/>
                      </a:cubicBezTo>
                      <a:cubicBezTo>
                        <a:pt x="317500" y="815340"/>
                        <a:pt x="321184" y="806576"/>
                        <a:pt x="327660" y="800100"/>
                      </a:cubicBezTo>
                      <a:cubicBezTo>
                        <a:pt x="331470" y="796290"/>
                        <a:pt x="335782" y="792923"/>
                        <a:pt x="339090" y="788670"/>
                      </a:cubicBezTo>
                      <a:cubicBezTo>
                        <a:pt x="363025" y="757897"/>
                        <a:pt x="343633" y="772942"/>
                        <a:pt x="365760" y="758190"/>
                      </a:cubicBezTo>
                      <a:cubicBezTo>
                        <a:pt x="373047" y="736330"/>
                        <a:pt x="364352" y="756735"/>
                        <a:pt x="381000" y="735330"/>
                      </a:cubicBezTo>
                      <a:cubicBezTo>
                        <a:pt x="412900" y="694315"/>
                        <a:pt x="381721" y="726989"/>
                        <a:pt x="407670" y="701040"/>
                      </a:cubicBezTo>
                      <a:cubicBezTo>
                        <a:pt x="414655" y="680084"/>
                        <a:pt x="407283" y="698860"/>
                        <a:pt x="419100" y="678180"/>
                      </a:cubicBezTo>
                      <a:cubicBezTo>
                        <a:pt x="421918" y="673249"/>
                        <a:pt x="424483" y="668160"/>
                        <a:pt x="426720" y="662940"/>
                      </a:cubicBezTo>
                      <a:cubicBezTo>
                        <a:pt x="428302" y="659249"/>
                        <a:pt x="428302" y="654852"/>
                        <a:pt x="430530" y="651510"/>
                      </a:cubicBezTo>
                      <a:cubicBezTo>
                        <a:pt x="433519" y="647027"/>
                        <a:pt x="438150" y="643890"/>
                        <a:pt x="441960" y="640080"/>
                      </a:cubicBezTo>
                      <a:cubicBezTo>
                        <a:pt x="448666" y="619962"/>
                        <a:pt x="443542" y="631992"/>
                        <a:pt x="461010" y="605790"/>
                      </a:cubicBezTo>
                      <a:cubicBezTo>
                        <a:pt x="463550" y="601980"/>
                        <a:pt x="467182" y="598704"/>
                        <a:pt x="468630" y="594360"/>
                      </a:cubicBezTo>
                      <a:cubicBezTo>
                        <a:pt x="479166" y="562752"/>
                        <a:pt x="461478" y="612473"/>
                        <a:pt x="487680" y="560070"/>
                      </a:cubicBezTo>
                      <a:cubicBezTo>
                        <a:pt x="499396" y="536639"/>
                        <a:pt x="492150" y="549556"/>
                        <a:pt x="510540" y="521970"/>
                      </a:cubicBezTo>
                      <a:cubicBezTo>
                        <a:pt x="513080" y="518160"/>
                        <a:pt x="516712" y="514884"/>
                        <a:pt x="518160" y="510540"/>
                      </a:cubicBezTo>
                      <a:cubicBezTo>
                        <a:pt x="519430" y="506730"/>
                        <a:pt x="519461" y="502246"/>
                        <a:pt x="521970" y="499110"/>
                      </a:cubicBezTo>
                      <a:cubicBezTo>
                        <a:pt x="524831" y="495534"/>
                        <a:pt x="529590" y="494030"/>
                        <a:pt x="533400" y="491490"/>
                      </a:cubicBezTo>
                      <a:lnTo>
                        <a:pt x="548640" y="468630"/>
                      </a:lnTo>
                      <a:cubicBezTo>
                        <a:pt x="551180" y="464820"/>
                        <a:pt x="552450" y="459740"/>
                        <a:pt x="556260" y="457200"/>
                      </a:cubicBezTo>
                      <a:lnTo>
                        <a:pt x="567690" y="449580"/>
                      </a:lnTo>
                      <a:cubicBezTo>
                        <a:pt x="570230" y="445770"/>
                        <a:pt x="572072" y="441388"/>
                        <a:pt x="575310" y="438150"/>
                      </a:cubicBezTo>
                      <a:cubicBezTo>
                        <a:pt x="578548" y="434912"/>
                        <a:pt x="583725" y="433976"/>
                        <a:pt x="586740" y="430530"/>
                      </a:cubicBezTo>
                      <a:cubicBezTo>
                        <a:pt x="617855" y="394970"/>
                        <a:pt x="587693" y="417195"/>
                        <a:pt x="613410" y="400050"/>
                      </a:cubicBezTo>
                      <a:cubicBezTo>
                        <a:pt x="615950" y="396240"/>
                        <a:pt x="617584" y="391635"/>
                        <a:pt x="621030" y="388620"/>
                      </a:cubicBezTo>
                      <a:cubicBezTo>
                        <a:pt x="627922" y="382589"/>
                        <a:pt x="643890" y="373380"/>
                        <a:pt x="643890" y="373380"/>
                      </a:cubicBezTo>
                      <a:cubicBezTo>
                        <a:pt x="646430" y="369570"/>
                        <a:pt x="648064" y="364965"/>
                        <a:pt x="651510" y="361950"/>
                      </a:cubicBezTo>
                      <a:cubicBezTo>
                        <a:pt x="658402" y="355919"/>
                        <a:pt x="666750" y="351790"/>
                        <a:pt x="674370" y="346710"/>
                      </a:cubicBezTo>
                      <a:lnTo>
                        <a:pt x="697230" y="331470"/>
                      </a:lnTo>
                      <a:cubicBezTo>
                        <a:pt x="701040" y="328930"/>
                        <a:pt x="705422" y="327088"/>
                        <a:pt x="708660" y="323850"/>
                      </a:cubicBezTo>
                      <a:cubicBezTo>
                        <a:pt x="717086" y="315424"/>
                        <a:pt x="720911" y="310104"/>
                        <a:pt x="731520" y="304800"/>
                      </a:cubicBezTo>
                      <a:cubicBezTo>
                        <a:pt x="735112" y="303004"/>
                        <a:pt x="739140" y="302260"/>
                        <a:pt x="742950" y="300990"/>
                      </a:cubicBezTo>
                      <a:cubicBezTo>
                        <a:pt x="760856" y="283084"/>
                        <a:pt x="749897" y="292549"/>
                        <a:pt x="777240" y="274320"/>
                      </a:cubicBezTo>
                      <a:lnTo>
                        <a:pt x="788670" y="266700"/>
                      </a:lnTo>
                      <a:cubicBezTo>
                        <a:pt x="792480" y="264160"/>
                        <a:pt x="795756" y="260528"/>
                        <a:pt x="800100" y="259080"/>
                      </a:cubicBezTo>
                      <a:cubicBezTo>
                        <a:pt x="826905" y="250145"/>
                        <a:pt x="793814" y="261774"/>
                        <a:pt x="826770" y="247650"/>
                      </a:cubicBezTo>
                      <a:cubicBezTo>
                        <a:pt x="830461" y="246068"/>
                        <a:pt x="834689" y="245790"/>
                        <a:pt x="838200" y="243840"/>
                      </a:cubicBezTo>
                      <a:cubicBezTo>
                        <a:pt x="846206" y="239392"/>
                        <a:pt x="853440" y="233680"/>
                        <a:pt x="861060" y="228600"/>
                      </a:cubicBezTo>
                      <a:cubicBezTo>
                        <a:pt x="864870" y="226060"/>
                        <a:pt x="868146" y="222428"/>
                        <a:pt x="872490" y="220980"/>
                      </a:cubicBezTo>
                      <a:lnTo>
                        <a:pt x="883920" y="217170"/>
                      </a:lnTo>
                      <a:cubicBezTo>
                        <a:pt x="887730" y="213360"/>
                        <a:pt x="891211" y="209189"/>
                        <a:pt x="895350" y="205740"/>
                      </a:cubicBezTo>
                      <a:cubicBezTo>
                        <a:pt x="905476" y="197301"/>
                        <a:pt x="910163" y="197275"/>
                        <a:pt x="922020" y="190500"/>
                      </a:cubicBezTo>
                      <a:cubicBezTo>
                        <a:pt x="925996" y="188228"/>
                        <a:pt x="929354" y="184928"/>
                        <a:pt x="933450" y="182880"/>
                      </a:cubicBezTo>
                      <a:cubicBezTo>
                        <a:pt x="937042" y="181084"/>
                        <a:pt x="941288" y="180866"/>
                        <a:pt x="944880" y="179070"/>
                      </a:cubicBezTo>
                      <a:cubicBezTo>
                        <a:pt x="951504" y="175758"/>
                        <a:pt x="957188" y="170704"/>
                        <a:pt x="963930" y="167640"/>
                      </a:cubicBezTo>
                      <a:cubicBezTo>
                        <a:pt x="971242" y="164316"/>
                        <a:pt x="986790" y="160020"/>
                        <a:pt x="986790" y="160020"/>
                      </a:cubicBezTo>
                      <a:cubicBezTo>
                        <a:pt x="989330" y="156210"/>
                        <a:pt x="990314" y="150638"/>
                        <a:pt x="994410" y="148590"/>
                      </a:cubicBezTo>
                      <a:cubicBezTo>
                        <a:pt x="1003777" y="143906"/>
                        <a:pt x="1024890" y="140970"/>
                        <a:pt x="1024890" y="140970"/>
                      </a:cubicBezTo>
                      <a:cubicBezTo>
                        <a:pt x="1046604" y="119256"/>
                        <a:pt x="1024697" y="137243"/>
                        <a:pt x="1051560" y="125730"/>
                      </a:cubicBezTo>
                      <a:cubicBezTo>
                        <a:pt x="1055769" y="123926"/>
                        <a:pt x="1058781" y="119914"/>
                        <a:pt x="1062990" y="118110"/>
                      </a:cubicBezTo>
                      <a:cubicBezTo>
                        <a:pt x="1067803" y="116047"/>
                        <a:pt x="1073195" y="115739"/>
                        <a:pt x="1078230" y="114300"/>
                      </a:cubicBezTo>
                      <a:cubicBezTo>
                        <a:pt x="1116491" y="103368"/>
                        <a:pt x="1057257" y="118591"/>
                        <a:pt x="1104900" y="106680"/>
                      </a:cubicBezTo>
                      <a:cubicBezTo>
                        <a:pt x="1108710" y="104140"/>
                        <a:pt x="1112146" y="100920"/>
                        <a:pt x="1116330" y="99060"/>
                      </a:cubicBezTo>
                      <a:cubicBezTo>
                        <a:pt x="1123670" y="95798"/>
                        <a:pt x="1132507" y="95895"/>
                        <a:pt x="1139190" y="91440"/>
                      </a:cubicBezTo>
                      <a:cubicBezTo>
                        <a:pt x="1161156" y="76796"/>
                        <a:pt x="1139966" y="89474"/>
                        <a:pt x="1162050" y="80010"/>
                      </a:cubicBezTo>
                      <a:cubicBezTo>
                        <a:pt x="1167270" y="77773"/>
                        <a:pt x="1172017" y="74499"/>
                        <a:pt x="1177290" y="72390"/>
                      </a:cubicBezTo>
                      <a:cubicBezTo>
                        <a:pt x="1184748" y="69407"/>
                        <a:pt x="1192530" y="67310"/>
                        <a:pt x="1200150" y="64770"/>
                      </a:cubicBezTo>
                      <a:lnTo>
                        <a:pt x="1211580" y="60960"/>
                      </a:lnTo>
                      <a:cubicBezTo>
                        <a:pt x="1215390" y="59690"/>
                        <a:pt x="1219114" y="58124"/>
                        <a:pt x="1223010" y="57150"/>
                      </a:cubicBezTo>
                      <a:cubicBezTo>
                        <a:pt x="1228090" y="55880"/>
                        <a:pt x="1233215" y="54779"/>
                        <a:pt x="1238250" y="53340"/>
                      </a:cubicBezTo>
                      <a:cubicBezTo>
                        <a:pt x="1287933" y="39145"/>
                        <a:pt x="1207677" y="61948"/>
                        <a:pt x="1261110" y="41910"/>
                      </a:cubicBezTo>
                      <a:cubicBezTo>
                        <a:pt x="1267173" y="39636"/>
                        <a:pt x="1273878" y="39671"/>
                        <a:pt x="1280160" y="38100"/>
                      </a:cubicBezTo>
                      <a:cubicBezTo>
                        <a:pt x="1284056" y="37126"/>
                        <a:pt x="1287728" y="35393"/>
                        <a:pt x="1291590" y="34290"/>
                      </a:cubicBezTo>
                      <a:cubicBezTo>
                        <a:pt x="1304058" y="30728"/>
                        <a:pt x="1339628" y="23125"/>
                        <a:pt x="1344930" y="22860"/>
                      </a:cubicBezTo>
                      <a:lnTo>
                        <a:pt x="1421130" y="19050"/>
                      </a:lnTo>
                      <a:cubicBezTo>
                        <a:pt x="1435852" y="14143"/>
                        <a:pt x="1433220" y="14495"/>
                        <a:pt x="1451610" y="11430"/>
                      </a:cubicBezTo>
                      <a:cubicBezTo>
                        <a:pt x="1460468" y="9954"/>
                        <a:pt x="1469474" y="9381"/>
                        <a:pt x="1478280" y="7620"/>
                      </a:cubicBezTo>
                      <a:cubicBezTo>
                        <a:pt x="1488549" y="5566"/>
                        <a:pt x="1508760" y="0"/>
                        <a:pt x="1508760" y="0"/>
                      </a:cubicBezTo>
                      <a:cubicBezTo>
                        <a:pt x="1569720" y="1270"/>
                        <a:pt x="1630723" y="1199"/>
                        <a:pt x="1691640" y="3810"/>
                      </a:cubicBezTo>
                      <a:cubicBezTo>
                        <a:pt x="1751984" y="6396"/>
                        <a:pt x="1759911" y="10126"/>
                        <a:pt x="1805940" y="15240"/>
                      </a:cubicBezTo>
                      <a:cubicBezTo>
                        <a:pt x="1818625" y="16649"/>
                        <a:pt x="1831364" y="17559"/>
                        <a:pt x="1844040" y="19050"/>
                      </a:cubicBezTo>
                      <a:cubicBezTo>
                        <a:pt x="1852959" y="20099"/>
                        <a:pt x="1861764" y="22082"/>
                        <a:pt x="1870710" y="22860"/>
                      </a:cubicBezTo>
                      <a:cubicBezTo>
                        <a:pt x="1890993" y="24624"/>
                        <a:pt x="1911350" y="25400"/>
                        <a:pt x="1931670" y="26670"/>
                      </a:cubicBezTo>
                      <a:cubicBezTo>
                        <a:pt x="1939290" y="27940"/>
                        <a:pt x="1946989" y="28804"/>
                        <a:pt x="1954530" y="30480"/>
                      </a:cubicBezTo>
                      <a:cubicBezTo>
                        <a:pt x="1958450" y="31351"/>
                        <a:pt x="1962009" y="33572"/>
                        <a:pt x="1965960" y="34290"/>
                      </a:cubicBezTo>
                      <a:cubicBezTo>
                        <a:pt x="1976034" y="36122"/>
                        <a:pt x="1986340" y="36417"/>
                        <a:pt x="1996440" y="38100"/>
                      </a:cubicBezTo>
                      <a:cubicBezTo>
                        <a:pt x="2001605" y="38961"/>
                        <a:pt x="2006528" y="40973"/>
                        <a:pt x="2011680" y="41910"/>
                      </a:cubicBezTo>
                      <a:cubicBezTo>
                        <a:pt x="2020515" y="43516"/>
                        <a:pt x="2029460" y="44450"/>
                        <a:pt x="2038350" y="45720"/>
                      </a:cubicBezTo>
                      <a:cubicBezTo>
                        <a:pt x="2059715" y="52842"/>
                        <a:pt x="2045884" y="48556"/>
                        <a:pt x="2080260" y="57150"/>
                      </a:cubicBezTo>
                      <a:cubicBezTo>
                        <a:pt x="2093960" y="60575"/>
                        <a:pt x="2100039" y="62352"/>
                        <a:pt x="2114550" y="64770"/>
                      </a:cubicBezTo>
                      <a:cubicBezTo>
                        <a:pt x="2123408" y="66246"/>
                        <a:pt x="2132362" y="67104"/>
                        <a:pt x="2141220" y="68580"/>
                      </a:cubicBezTo>
                      <a:cubicBezTo>
                        <a:pt x="2147608" y="69645"/>
                        <a:pt x="2153988" y="70819"/>
                        <a:pt x="2160270" y="72390"/>
                      </a:cubicBezTo>
                      <a:cubicBezTo>
                        <a:pt x="2164166" y="73364"/>
                        <a:pt x="2167749" y="75482"/>
                        <a:pt x="2171700" y="76200"/>
                      </a:cubicBezTo>
                      <a:cubicBezTo>
                        <a:pt x="2181774" y="78032"/>
                        <a:pt x="2192020" y="78740"/>
                        <a:pt x="2202180" y="80010"/>
                      </a:cubicBezTo>
                      <a:cubicBezTo>
                        <a:pt x="2205990" y="82550"/>
                        <a:pt x="2209401" y="85826"/>
                        <a:pt x="2213610" y="87630"/>
                      </a:cubicBezTo>
                      <a:cubicBezTo>
                        <a:pt x="2232414" y="95689"/>
                        <a:pt x="2230368" y="86255"/>
                        <a:pt x="2251710" y="99060"/>
                      </a:cubicBezTo>
                      <a:cubicBezTo>
                        <a:pt x="2258060" y="102870"/>
                        <a:pt x="2264240" y="106979"/>
                        <a:pt x="2270760" y="110490"/>
                      </a:cubicBezTo>
                      <a:cubicBezTo>
                        <a:pt x="2280761" y="115875"/>
                        <a:pt x="2291789" y="119429"/>
                        <a:pt x="2301240" y="125730"/>
                      </a:cubicBezTo>
                      <a:cubicBezTo>
                        <a:pt x="2317027" y="136255"/>
                        <a:pt x="2308228" y="132239"/>
                        <a:pt x="2327910" y="137160"/>
                      </a:cubicBezTo>
                      <a:cubicBezTo>
                        <a:pt x="2355757" y="155725"/>
                        <a:pt x="2320743" y="133064"/>
                        <a:pt x="2354580" y="152400"/>
                      </a:cubicBezTo>
                      <a:cubicBezTo>
                        <a:pt x="2367439" y="159748"/>
                        <a:pt x="2379980" y="167640"/>
                        <a:pt x="2392680" y="175260"/>
                      </a:cubicBezTo>
                      <a:cubicBezTo>
                        <a:pt x="2399030" y="179070"/>
                        <a:pt x="2405806" y="182247"/>
                        <a:pt x="2411730" y="186690"/>
                      </a:cubicBezTo>
                      <a:cubicBezTo>
                        <a:pt x="2416810" y="190500"/>
                        <a:pt x="2421686" y="194598"/>
                        <a:pt x="2426970" y="198120"/>
                      </a:cubicBezTo>
                      <a:cubicBezTo>
                        <a:pt x="2441322" y="207688"/>
                        <a:pt x="2446735" y="209907"/>
                        <a:pt x="2461260" y="217170"/>
                      </a:cubicBezTo>
                      <a:cubicBezTo>
                        <a:pt x="2463800" y="220980"/>
                        <a:pt x="2465304" y="225739"/>
                        <a:pt x="2468880" y="228600"/>
                      </a:cubicBezTo>
                      <a:cubicBezTo>
                        <a:pt x="2472016" y="231109"/>
                        <a:pt x="2476784" y="230487"/>
                        <a:pt x="2480310" y="232410"/>
                      </a:cubicBezTo>
                      <a:cubicBezTo>
                        <a:pt x="2490828" y="238147"/>
                        <a:pt x="2501205" y="244271"/>
                        <a:pt x="2510790" y="251460"/>
                      </a:cubicBezTo>
                      <a:cubicBezTo>
                        <a:pt x="2515870" y="255270"/>
                        <a:pt x="2520828" y="259249"/>
                        <a:pt x="2526030" y="262890"/>
                      </a:cubicBezTo>
                      <a:cubicBezTo>
                        <a:pt x="2533533" y="268142"/>
                        <a:pt x="2542414" y="271654"/>
                        <a:pt x="2548890" y="278130"/>
                      </a:cubicBezTo>
                      <a:cubicBezTo>
                        <a:pt x="2563160" y="292400"/>
                        <a:pt x="2555208" y="287856"/>
                        <a:pt x="2571750" y="293370"/>
                      </a:cubicBezTo>
                      <a:cubicBezTo>
                        <a:pt x="2576830" y="297180"/>
                        <a:pt x="2581788" y="301159"/>
                        <a:pt x="2586990" y="304800"/>
                      </a:cubicBezTo>
                      <a:cubicBezTo>
                        <a:pt x="2594493" y="310052"/>
                        <a:pt x="2603374" y="313564"/>
                        <a:pt x="2609850" y="320040"/>
                      </a:cubicBezTo>
                      <a:cubicBezTo>
                        <a:pt x="2617470" y="327660"/>
                        <a:pt x="2623744" y="336922"/>
                        <a:pt x="2632710" y="342900"/>
                      </a:cubicBezTo>
                      <a:cubicBezTo>
                        <a:pt x="2636520" y="345440"/>
                        <a:pt x="2640718" y="347478"/>
                        <a:pt x="2644140" y="350520"/>
                      </a:cubicBezTo>
                      <a:cubicBezTo>
                        <a:pt x="2683287" y="385317"/>
                        <a:pt x="2652489" y="363706"/>
                        <a:pt x="2678430" y="381000"/>
                      </a:cubicBezTo>
                      <a:cubicBezTo>
                        <a:pt x="2699314" y="422768"/>
                        <a:pt x="2671737" y="371629"/>
                        <a:pt x="2697480" y="407670"/>
                      </a:cubicBezTo>
                      <a:cubicBezTo>
                        <a:pt x="2700781" y="412292"/>
                        <a:pt x="2701799" y="418288"/>
                        <a:pt x="2705100" y="422910"/>
                      </a:cubicBezTo>
                      <a:cubicBezTo>
                        <a:pt x="2708232" y="427295"/>
                        <a:pt x="2713118" y="430170"/>
                        <a:pt x="2716530" y="434340"/>
                      </a:cubicBezTo>
                      <a:cubicBezTo>
                        <a:pt x="2724572" y="444169"/>
                        <a:pt x="2731770" y="454660"/>
                        <a:pt x="2739390" y="464820"/>
                      </a:cubicBezTo>
                      <a:lnTo>
                        <a:pt x="2739390" y="464820"/>
                      </a:lnTo>
                      <a:cubicBezTo>
                        <a:pt x="2741930" y="468630"/>
                        <a:pt x="2744738" y="472274"/>
                        <a:pt x="2747010" y="476250"/>
                      </a:cubicBezTo>
                      <a:cubicBezTo>
                        <a:pt x="2749828" y="481181"/>
                        <a:pt x="2751329" y="486868"/>
                        <a:pt x="2754630" y="491490"/>
                      </a:cubicBezTo>
                      <a:cubicBezTo>
                        <a:pt x="2775784" y="521105"/>
                        <a:pt x="2777815" y="522295"/>
                        <a:pt x="2796540" y="541020"/>
                      </a:cubicBezTo>
                      <a:cubicBezTo>
                        <a:pt x="2806117" y="569750"/>
                        <a:pt x="2792085" y="535451"/>
                        <a:pt x="2811780" y="560070"/>
                      </a:cubicBezTo>
                      <a:cubicBezTo>
                        <a:pt x="2832812" y="586360"/>
                        <a:pt x="2794263" y="557282"/>
                        <a:pt x="2827020" y="579120"/>
                      </a:cubicBezTo>
                      <a:cubicBezTo>
                        <a:pt x="2851794" y="616280"/>
                        <a:pt x="2812989" y="558532"/>
                        <a:pt x="2846070" y="605790"/>
                      </a:cubicBezTo>
                      <a:cubicBezTo>
                        <a:pt x="2851322" y="613293"/>
                        <a:pt x="2857214" y="620459"/>
                        <a:pt x="2861310" y="628650"/>
                      </a:cubicBezTo>
                      <a:cubicBezTo>
                        <a:pt x="2863850" y="633730"/>
                        <a:pt x="2865697" y="639220"/>
                        <a:pt x="2868930" y="643890"/>
                      </a:cubicBezTo>
                      <a:cubicBezTo>
                        <a:pt x="2877172" y="655796"/>
                        <a:pt x="2887568" y="666132"/>
                        <a:pt x="2895600" y="678180"/>
                      </a:cubicBezTo>
                      <a:lnTo>
                        <a:pt x="2910840" y="701040"/>
                      </a:lnTo>
                      <a:cubicBezTo>
                        <a:pt x="2913380" y="704850"/>
                        <a:pt x="2914650" y="709930"/>
                        <a:pt x="2918460" y="712470"/>
                      </a:cubicBezTo>
                      <a:lnTo>
                        <a:pt x="2929890" y="720090"/>
                      </a:lnTo>
                      <a:cubicBezTo>
                        <a:pt x="2948809" y="748469"/>
                        <a:pt x="2924494" y="713614"/>
                        <a:pt x="2948940" y="742950"/>
                      </a:cubicBezTo>
                      <a:cubicBezTo>
                        <a:pt x="2958354" y="754247"/>
                        <a:pt x="2956195" y="756311"/>
                        <a:pt x="2964180" y="769620"/>
                      </a:cubicBezTo>
                      <a:cubicBezTo>
                        <a:pt x="2968892" y="777473"/>
                        <a:pt x="2974340" y="784860"/>
                        <a:pt x="2979420" y="792480"/>
                      </a:cubicBezTo>
                      <a:cubicBezTo>
                        <a:pt x="2981960" y="796290"/>
                        <a:pt x="2984293" y="800247"/>
                        <a:pt x="2987040" y="803910"/>
                      </a:cubicBezTo>
                      <a:cubicBezTo>
                        <a:pt x="2990850" y="808990"/>
                        <a:pt x="2995105" y="813765"/>
                        <a:pt x="2998470" y="819150"/>
                      </a:cubicBezTo>
                      <a:cubicBezTo>
                        <a:pt x="3001480" y="823966"/>
                        <a:pt x="3003080" y="829574"/>
                        <a:pt x="3006090" y="834390"/>
                      </a:cubicBezTo>
                      <a:cubicBezTo>
                        <a:pt x="3010404" y="841293"/>
                        <a:pt x="3021110" y="853000"/>
                        <a:pt x="3025140" y="861060"/>
                      </a:cubicBezTo>
                      <a:cubicBezTo>
                        <a:pt x="3026936" y="864652"/>
                        <a:pt x="3026722" y="869148"/>
                        <a:pt x="3028950" y="872490"/>
                      </a:cubicBezTo>
                      <a:cubicBezTo>
                        <a:pt x="3031939" y="876973"/>
                        <a:pt x="3036931" y="879781"/>
                        <a:pt x="3040380" y="883920"/>
                      </a:cubicBezTo>
                      <a:cubicBezTo>
                        <a:pt x="3043311" y="887438"/>
                        <a:pt x="3045460" y="891540"/>
                        <a:pt x="3048000" y="895350"/>
                      </a:cubicBezTo>
                      <a:cubicBezTo>
                        <a:pt x="3049270" y="900430"/>
                        <a:pt x="3049212" y="906044"/>
                        <a:pt x="3051810" y="910590"/>
                      </a:cubicBezTo>
                      <a:cubicBezTo>
                        <a:pt x="3054483" y="915268"/>
                        <a:pt x="3059791" y="917881"/>
                        <a:pt x="3063240" y="922020"/>
                      </a:cubicBezTo>
                      <a:cubicBezTo>
                        <a:pt x="3066171" y="925538"/>
                        <a:pt x="3068812" y="929354"/>
                        <a:pt x="3070860" y="933450"/>
                      </a:cubicBezTo>
                      <a:cubicBezTo>
                        <a:pt x="3072656" y="937042"/>
                        <a:pt x="3072720" y="941369"/>
                        <a:pt x="3074670" y="944880"/>
                      </a:cubicBezTo>
                      <a:cubicBezTo>
                        <a:pt x="3079118" y="952886"/>
                        <a:pt x="3084830" y="960120"/>
                        <a:pt x="3089910" y="967740"/>
                      </a:cubicBezTo>
                      <a:cubicBezTo>
                        <a:pt x="3092450" y="971550"/>
                        <a:pt x="3096082" y="974826"/>
                        <a:pt x="3097530" y="979170"/>
                      </a:cubicBezTo>
                      <a:cubicBezTo>
                        <a:pt x="3098800" y="982980"/>
                        <a:pt x="3099709" y="986930"/>
                        <a:pt x="3101340" y="990600"/>
                      </a:cubicBezTo>
                      <a:cubicBezTo>
                        <a:pt x="3109764" y="1009554"/>
                        <a:pt x="3113878" y="1015307"/>
                        <a:pt x="3124200" y="1032510"/>
                      </a:cubicBezTo>
                      <a:cubicBezTo>
                        <a:pt x="3129414" y="1053368"/>
                        <a:pt x="3125870" y="1045475"/>
                        <a:pt x="3139440" y="1066800"/>
                      </a:cubicBezTo>
                      <a:cubicBezTo>
                        <a:pt x="3144357" y="1074526"/>
                        <a:pt x="3151784" y="1080972"/>
                        <a:pt x="3154680" y="1089660"/>
                      </a:cubicBezTo>
                      <a:cubicBezTo>
                        <a:pt x="3157327" y="1097601"/>
                        <a:pt x="3160879" y="1110053"/>
                        <a:pt x="3166110" y="1116330"/>
                      </a:cubicBezTo>
                      <a:cubicBezTo>
                        <a:pt x="3169041" y="1119848"/>
                        <a:pt x="3173730" y="1121410"/>
                        <a:pt x="3177540" y="1123950"/>
                      </a:cubicBezTo>
                      <a:cubicBezTo>
                        <a:pt x="3195498" y="1150887"/>
                        <a:pt x="3172961" y="1117539"/>
                        <a:pt x="3196590" y="1150620"/>
                      </a:cubicBezTo>
                      <a:cubicBezTo>
                        <a:pt x="3199252" y="1154346"/>
                        <a:pt x="3202162" y="1157954"/>
                        <a:pt x="3204210" y="1162050"/>
                      </a:cubicBezTo>
                      <a:cubicBezTo>
                        <a:pt x="3206006" y="1165642"/>
                        <a:pt x="3206070" y="1169969"/>
                        <a:pt x="3208020" y="1173480"/>
                      </a:cubicBezTo>
                      <a:cubicBezTo>
                        <a:pt x="3212468" y="1181486"/>
                        <a:pt x="3220364" y="1187652"/>
                        <a:pt x="3223260" y="1196340"/>
                      </a:cubicBezTo>
                      <a:cubicBezTo>
                        <a:pt x="3227813" y="1209999"/>
                        <a:pt x="3231065" y="1220808"/>
                        <a:pt x="3238500" y="1234440"/>
                      </a:cubicBezTo>
                      <a:cubicBezTo>
                        <a:pt x="3248855" y="1253424"/>
                        <a:pt x="3249164" y="1244338"/>
                        <a:pt x="3257550" y="1261110"/>
                      </a:cubicBezTo>
                      <a:cubicBezTo>
                        <a:pt x="3259346" y="1264702"/>
                        <a:pt x="3260090" y="1268730"/>
                        <a:pt x="3261360" y="1272540"/>
                      </a:cubicBezTo>
                      <a:cubicBezTo>
                        <a:pt x="3260090" y="1277620"/>
                        <a:pt x="3262768" y="1287345"/>
                        <a:pt x="3257550" y="1287780"/>
                      </a:cubicBezTo>
                      <a:cubicBezTo>
                        <a:pt x="3245241" y="1288806"/>
                        <a:pt x="3106742" y="1273140"/>
                        <a:pt x="3204210" y="1283970"/>
                      </a:cubicBezTo>
                      <a:cubicBezTo>
                        <a:pt x="3213420" y="1286273"/>
                        <a:pt x="3235684" y="1291425"/>
                        <a:pt x="3242310" y="1295400"/>
                      </a:cubicBezTo>
                      <a:cubicBezTo>
                        <a:pt x="3248660" y="1299210"/>
                        <a:pt x="3254887" y="1303234"/>
                        <a:pt x="3261360" y="1306830"/>
                      </a:cubicBezTo>
                      <a:cubicBezTo>
                        <a:pt x="3290363" y="1322943"/>
                        <a:pt x="3264080" y="1306103"/>
                        <a:pt x="3288030" y="1322070"/>
                      </a:cubicBezTo>
                      <a:cubicBezTo>
                        <a:pt x="3293110" y="1329690"/>
                        <a:pt x="3296794" y="1338454"/>
                        <a:pt x="3303270" y="1344930"/>
                      </a:cubicBezTo>
                      <a:cubicBezTo>
                        <a:pt x="3336663" y="1378323"/>
                        <a:pt x="3295798" y="1335964"/>
                        <a:pt x="3322320" y="1367790"/>
                      </a:cubicBezTo>
                      <a:cubicBezTo>
                        <a:pt x="3341628" y="1390959"/>
                        <a:pt x="3327270" y="1366260"/>
                        <a:pt x="3341370" y="1394460"/>
                      </a:cubicBezTo>
                      <a:cubicBezTo>
                        <a:pt x="3342640" y="1400810"/>
                        <a:pt x="3343476" y="1407262"/>
                        <a:pt x="3345180" y="1413510"/>
                      </a:cubicBezTo>
                      <a:cubicBezTo>
                        <a:pt x="3347293" y="1421259"/>
                        <a:pt x="3352800" y="1436370"/>
                        <a:pt x="3352800" y="1436370"/>
                      </a:cubicBezTo>
                      <a:cubicBezTo>
                        <a:pt x="3354070" y="1445260"/>
                        <a:pt x="3354849" y="1454234"/>
                        <a:pt x="3356610" y="1463040"/>
                      </a:cubicBezTo>
                      <a:cubicBezTo>
                        <a:pt x="3357398" y="1466978"/>
                        <a:pt x="3359632" y="1470532"/>
                        <a:pt x="3360420" y="1474470"/>
                      </a:cubicBezTo>
                      <a:cubicBezTo>
                        <a:pt x="3374072" y="1542728"/>
                        <a:pt x="3356745" y="1471201"/>
                        <a:pt x="3368040" y="1516380"/>
                      </a:cubicBezTo>
                      <a:cubicBezTo>
                        <a:pt x="3369310" y="1532890"/>
                        <a:pt x="3369915" y="1549465"/>
                        <a:pt x="3371850" y="1565910"/>
                      </a:cubicBezTo>
                      <a:cubicBezTo>
                        <a:pt x="3373163" y="1577070"/>
                        <a:pt x="3376666" y="1582300"/>
                        <a:pt x="3379470" y="1592580"/>
                      </a:cubicBezTo>
                      <a:cubicBezTo>
                        <a:pt x="3382226" y="1602684"/>
                        <a:pt x="3383778" y="1613125"/>
                        <a:pt x="3387090" y="1623060"/>
                      </a:cubicBezTo>
                      <a:lnTo>
                        <a:pt x="3398520" y="1657350"/>
                      </a:lnTo>
                      <a:cubicBezTo>
                        <a:pt x="3399790" y="1661160"/>
                        <a:pt x="3401356" y="1664884"/>
                        <a:pt x="3402330" y="1668780"/>
                      </a:cubicBezTo>
                      <a:cubicBezTo>
                        <a:pt x="3407114" y="1687916"/>
                        <a:pt x="3404484" y="1679052"/>
                        <a:pt x="3409950" y="1695450"/>
                      </a:cubicBezTo>
                      <a:cubicBezTo>
                        <a:pt x="3411220" y="1706880"/>
                        <a:pt x="3411869" y="1718396"/>
                        <a:pt x="3413760" y="1729740"/>
                      </a:cubicBezTo>
                      <a:cubicBezTo>
                        <a:pt x="3414420" y="1733701"/>
                        <a:pt x="3416467" y="1737308"/>
                        <a:pt x="3417570" y="1741170"/>
                      </a:cubicBezTo>
                      <a:cubicBezTo>
                        <a:pt x="3419009" y="1746205"/>
                        <a:pt x="3420519" y="1751245"/>
                        <a:pt x="3421380" y="1756410"/>
                      </a:cubicBezTo>
                      <a:cubicBezTo>
                        <a:pt x="3423063" y="1766510"/>
                        <a:pt x="3423920" y="1776730"/>
                        <a:pt x="3425190" y="1786890"/>
                      </a:cubicBezTo>
                      <a:cubicBezTo>
                        <a:pt x="3423920" y="1807210"/>
                        <a:pt x="3423310" y="1827582"/>
                        <a:pt x="3421380" y="1847850"/>
                      </a:cubicBezTo>
                      <a:cubicBezTo>
                        <a:pt x="3420766" y="1854297"/>
                        <a:pt x="3419844" y="1860837"/>
                        <a:pt x="3417570" y="1866900"/>
                      </a:cubicBezTo>
                      <a:cubicBezTo>
                        <a:pt x="3415962" y="1871187"/>
                        <a:pt x="3412222" y="1874354"/>
                        <a:pt x="3409950" y="1878330"/>
                      </a:cubicBezTo>
                      <a:cubicBezTo>
                        <a:pt x="3407132" y="1883261"/>
                        <a:pt x="3405340" y="1888754"/>
                        <a:pt x="3402330" y="1893570"/>
                      </a:cubicBezTo>
                      <a:cubicBezTo>
                        <a:pt x="3389474" y="1914139"/>
                        <a:pt x="3393857" y="1903455"/>
                        <a:pt x="3379470" y="1920240"/>
                      </a:cubicBezTo>
                      <a:cubicBezTo>
                        <a:pt x="3367017" y="1934768"/>
                        <a:pt x="3358810" y="1952330"/>
                        <a:pt x="3345180" y="1965960"/>
                      </a:cubicBezTo>
                      <a:cubicBezTo>
                        <a:pt x="3341942" y="1969198"/>
                        <a:pt x="3337560" y="1971040"/>
                        <a:pt x="3333750" y="1973580"/>
                      </a:cubicBezTo>
                      <a:cubicBezTo>
                        <a:pt x="3323590" y="2004060"/>
                        <a:pt x="3338830" y="1968500"/>
                        <a:pt x="3318510" y="1988820"/>
                      </a:cubicBezTo>
                      <a:cubicBezTo>
                        <a:pt x="3312034" y="1995296"/>
                        <a:pt x="3308350" y="2004060"/>
                        <a:pt x="3303270" y="2011680"/>
                      </a:cubicBezTo>
                      <a:cubicBezTo>
                        <a:pt x="3300730" y="2015490"/>
                        <a:pt x="3299460" y="2020570"/>
                        <a:pt x="3295650" y="2023110"/>
                      </a:cubicBezTo>
                      <a:lnTo>
                        <a:pt x="3284220" y="2030730"/>
                      </a:lnTo>
                      <a:cubicBezTo>
                        <a:pt x="3282950" y="2034540"/>
                        <a:pt x="3282919" y="2039024"/>
                        <a:pt x="3280410" y="2042160"/>
                      </a:cubicBezTo>
                      <a:cubicBezTo>
                        <a:pt x="3277549" y="2045736"/>
                        <a:pt x="3272498" y="2046849"/>
                        <a:pt x="3268980" y="2049780"/>
                      </a:cubicBezTo>
                      <a:cubicBezTo>
                        <a:pt x="3264841" y="2053229"/>
                        <a:pt x="3261689" y="2057761"/>
                        <a:pt x="3257550" y="2061210"/>
                      </a:cubicBezTo>
                      <a:cubicBezTo>
                        <a:pt x="3254032" y="2064141"/>
                        <a:pt x="3249638" y="2065899"/>
                        <a:pt x="3246120" y="2068830"/>
                      </a:cubicBezTo>
                      <a:cubicBezTo>
                        <a:pt x="3227094" y="2084685"/>
                        <a:pt x="3243347" y="2077374"/>
                        <a:pt x="3223260" y="2084070"/>
                      </a:cubicBezTo>
                      <a:cubicBezTo>
                        <a:pt x="3208584" y="2106083"/>
                        <a:pt x="3223966" y="2086187"/>
                        <a:pt x="3204210" y="2103120"/>
                      </a:cubicBezTo>
                      <a:cubicBezTo>
                        <a:pt x="3198755" y="2107795"/>
                        <a:pt x="3194580" y="2113872"/>
                        <a:pt x="3188970" y="2118360"/>
                      </a:cubicBezTo>
                      <a:cubicBezTo>
                        <a:pt x="3181819" y="2124081"/>
                        <a:pt x="3166110" y="2133600"/>
                        <a:pt x="3166110" y="2133600"/>
                      </a:cubicBezTo>
                      <a:cubicBezTo>
                        <a:pt x="3151928" y="2154872"/>
                        <a:pt x="3165263" y="2138045"/>
                        <a:pt x="3135630" y="2160270"/>
                      </a:cubicBezTo>
                      <a:cubicBezTo>
                        <a:pt x="3132178" y="2162859"/>
                        <a:pt x="3114531" y="2176534"/>
                        <a:pt x="3108960" y="2179320"/>
                      </a:cubicBezTo>
                      <a:cubicBezTo>
                        <a:pt x="3105368" y="2181116"/>
                        <a:pt x="3101340" y="2181860"/>
                        <a:pt x="3097530" y="2183130"/>
                      </a:cubicBezTo>
                      <a:cubicBezTo>
                        <a:pt x="3079624" y="2201036"/>
                        <a:pt x="3090583" y="2191571"/>
                        <a:pt x="3063240" y="2209800"/>
                      </a:cubicBezTo>
                      <a:cubicBezTo>
                        <a:pt x="3048468" y="2219648"/>
                        <a:pt x="3056154" y="2215972"/>
                        <a:pt x="3040380" y="2221230"/>
                      </a:cubicBezTo>
                      <a:cubicBezTo>
                        <a:pt x="3032760" y="2232660"/>
                        <a:pt x="3034030" y="2233930"/>
                        <a:pt x="3021330" y="2240280"/>
                      </a:cubicBezTo>
                      <a:cubicBezTo>
                        <a:pt x="3017738" y="2242076"/>
                        <a:pt x="3013411" y="2242140"/>
                        <a:pt x="3009900" y="2244090"/>
                      </a:cubicBezTo>
                      <a:cubicBezTo>
                        <a:pt x="3001894" y="2248538"/>
                        <a:pt x="2994660" y="2254250"/>
                        <a:pt x="2987040" y="2259330"/>
                      </a:cubicBezTo>
                      <a:cubicBezTo>
                        <a:pt x="2983230" y="2261870"/>
                        <a:pt x="2979706" y="2264902"/>
                        <a:pt x="2975610" y="2266950"/>
                      </a:cubicBezTo>
                      <a:cubicBezTo>
                        <a:pt x="2970530" y="2269490"/>
                        <a:pt x="2965590" y="2272333"/>
                        <a:pt x="2960370" y="2274570"/>
                      </a:cubicBezTo>
                      <a:cubicBezTo>
                        <a:pt x="2956679" y="2276152"/>
                        <a:pt x="2952532" y="2276584"/>
                        <a:pt x="2948940" y="2278380"/>
                      </a:cubicBezTo>
                      <a:cubicBezTo>
                        <a:pt x="2944844" y="2280428"/>
                        <a:pt x="2941028" y="2283069"/>
                        <a:pt x="2937510" y="2286000"/>
                      </a:cubicBezTo>
                      <a:cubicBezTo>
                        <a:pt x="2933371" y="2289449"/>
                        <a:pt x="2930790" y="2294813"/>
                        <a:pt x="2926080" y="2297430"/>
                      </a:cubicBezTo>
                      <a:cubicBezTo>
                        <a:pt x="2919059" y="2301331"/>
                        <a:pt x="2903220" y="2305050"/>
                        <a:pt x="2903220" y="2305050"/>
                      </a:cubicBezTo>
                      <a:cubicBezTo>
                        <a:pt x="2899410" y="2308860"/>
                        <a:pt x="2896500" y="2313863"/>
                        <a:pt x="2891790" y="2316480"/>
                      </a:cubicBezTo>
                      <a:cubicBezTo>
                        <a:pt x="2880782" y="2322595"/>
                        <a:pt x="2848315" y="2328432"/>
                        <a:pt x="2838450" y="2331720"/>
                      </a:cubicBezTo>
                      <a:cubicBezTo>
                        <a:pt x="2812719" y="2340297"/>
                        <a:pt x="2844392" y="2330400"/>
                        <a:pt x="2804160" y="2339340"/>
                      </a:cubicBezTo>
                      <a:cubicBezTo>
                        <a:pt x="2800240" y="2340211"/>
                        <a:pt x="2796592" y="2342047"/>
                        <a:pt x="2792730" y="2343150"/>
                      </a:cubicBezTo>
                      <a:cubicBezTo>
                        <a:pt x="2780175" y="2346737"/>
                        <a:pt x="2771534" y="2348151"/>
                        <a:pt x="2758440" y="2350770"/>
                      </a:cubicBezTo>
                      <a:cubicBezTo>
                        <a:pt x="2749999" y="2349564"/>
                        <a:pt x="2727636" y="2350283"/>
                        <a:pt x="2720340" y="2339340"/>
                      </a:cubicBezTo>
                      <a:cubicBezTo>
                        <a:pt x="2717435" y="2334983"/>
                        <a:pt x="2718544" y="2328934"/>
                        <a:pt x="2716530" y="2324100"/>
                      </a:cubicBezTo>
                      <a:cubicBezTo>
                        <a:pt x="2712161" y="2313615"/>
                        <a:pt x="2704882" y="2304396"/>
                        <a:pt x="2701290" y="2293620"/>
                      </a:cubicBezTo>
                      <a:cubicBezTo>
                        <a:pt x="2698750" y="2286000"/>
                        <a:pt x="2697262" y="2277944"/>
                        <a:pt x="2693670" y="2270760"/>
                      </a:cubicBezTo>
                      <a:cubicBezTo>
                        <a:pt x="2691130" y="2265680"/>
                        <a:pt x="2689060" y="2260336"/>
                        <a:pt x="2686050" y="2255520"/>
                      </a:cubicBezTo>
                      <a:cubicBezTo>
                        <a:pt x="2683885" y="2252056"/>
                        <a:pt x="2669480" y="2234430"/>
                        <a:pt x="2667000" y="2228850"/>
                      </a:cubicBezTo>
                      <a:cubicBezTo>
                        <a:pt x="2658710" y="2210199"/>
                        <a:pt x="2660685" y="2207800"/>
                        <a:pt x="2655570" y="2190750"/>
                      </a:cubicBezTo>
                      <a:cubicBezTo>
                        <a:pt x="2653262" y="2183057"/>
                        <a:pt x="2653630" y="2173570"/>
                        <a:pt x="2647950" y="2167890"/>
                      </a:cubicBezTo>
                      <a:lnTo>
                        <a:pt x="2636520" y="2156460"/>
                      </a:lnTo>
                      <a:lnTo>
                        <a:pt x="2628900" y="2133600"/>
                      </a:lnTo>
                      <a:cubicBezTo>
                        <a:pt x="2627630" y="2129790"/>
                        <a:pt x="2627318" y="2125512"/>
                        <a:pt x="2625090" y="2122170"/>
                      </a:cubicBezTo>
                      <a:cubicBezTo>
                        <a:pt x="2603252" y="2089413"/>
                        <a:pt x="2629434" y="2130858"/>
                        <a:pt x="2613660" y="2099310"/>
                      </a:cubicBezTo>
                      <a:cubicBezTo>
                        <a:pt x="2611612" y="2095214"/>
                        <a:pt x="2608088" y="2091976"/>
                        <a:pt x="2606040" y="2087880"/>
                      </a:cubicBezTo>
                      <a:cubicBezTo>
                        <a:pt x="2590266" y="2056332"/>
                        <a:pt x="2616448" y="2097777"/>
                        <a:pt x="2594610" y="2065020"/>
                      </a:cubicBezTo>
                      <a:cubicBezTo>
                        <a:pt x="2588579" y="2040895"/>
                        <a:pt x="2593705" y="2054137"/>
                        <a:pt x="2575560" y="2026920"/>
                      </a:cubicBezTo>
                      <a:lnTo>
                        <a:pt x="2575560" y="2026920"/>
                      </a:lnTo>
                      <a:cubicBezTo>
                        <a:pt x="2565983" y="1998190"/>
                        <a:pt x="2578902" y="2033603"/>
                        <a:pt x="2564130" y="2004060"/>
                      </a:cubicBezTo>
                      <a:cubicBezTo>
                        <a:pt x="2555538" y="1986877"/>
                        <a:pt x="2566349" y="1997578"/>
                        <a:pt x="2552700" y="1981200"/>
                      </a:cubicBezTo>
                      <a:cubicBezTo>
                        <a:pt x="2549251" y="1977061"/>
                        <a:pt x="2544578" y="1974023"/>
                        <a:pt x="2541270" y="1969770"/>
                      </a:cubicBezTo>
                      <a:cubicBezTo>
                        <a:pt x="2509370" y="1928755"/>
                        <a:pt x="2540549" y="1961429"/>
                        <a:pt x="2514600" y="1935480"/>
                      </a:cubicBezTo>
                      <a:cubicBezTo>
                        <a:pt x="2513330" y="1931670"/>
                        <a:pt x="2512740" y="1927561"/>
                        <a:pt x="2510790" y="1924050"/>
                      </a:cubicBezTo>
                      <a:cubicBezTo>
                        <a:pt x="2506342" y="1916044"/>
                        <a:pt x="2500630" y="1908810"/>
                        <a:pt x="2495550" y="1901190"/>
                      </a:cubicBezTo>
                      <a:cubicBezTo>
                        <a:pt x="2493010" y="1897380"/>
                        <a:pt x="2490677" y="1893423"/>
                        <a:pt x="2487930" y="1889760"/>
                      </a:cubicBezTo>
                      <a:cubicBezTo>
                        <a:pt x="2485341" y="1886308"/>
                        <a:pt x="2471666" y="1868661"/>
                        <a:pt x="2468880" y="1863090"/>
                      </a:cubicBezTo>
                      <a:cubicBezTo>
                        <a:pt x="2467084" y="1859498"/>
                        <a:pt x="2467020" y="1855171"/>
                        <a:pt x="2465070" y="1851660"/>
                      </a:cubicBezTo>
                      <a:cubicBezTo>
                        <a:pt x="2440567" y="1807554"/>
                        <a:pt x="2459997" y="1845138"/>
                        <a:pt x="2438400" y="1817370"/>
                      </a:cubicBezTo>
                      <a:lnTo>
                        <a:pt x="2415540" y="1783080"/>
                      </a:lnTo>
                      <a:cubicBezTo>
                        <a:pt x="2413000" y="1779270"/>
                        <a:pt x="2411158" y="1774888"/>
                        <a:pt x="2407920" y="1771650"/>
                      </a:cubicBezTo>
                      <a:cubicBezTo>
                        <a:pt x="2393252" y="1756982"/>
                        <a:pt x="2400973" y="1763209"/>
                        <a:pt x="2385060" y="1752600"/>
                      </a:cubicBezTo>
                      <a:cubicBezTo>
                        <a:pt x="2371462" y="1732204"/>
                        <a:pt x="2380678" y="1744408"/>
                        <a:pt x="2354580" y="1718310"/>
                      </a:cubicBezTo>
                      <a:cubicBezTo>
                        <a:pt x="2344718" y="1708448"/>
                        <a:pt x="2333962" y="1696197"/>
                        <a:pt x="2320290" y="1691640"/>
                      </a:cubicBezTo>
                      <a:cubicBezTo>
                        <a:pt x="2316480" y="1690370"/>
                        <a:pt x="2312452" y="1689626"/>
                        <a:pt x="2308860" y="1687830"/>
                      </a:cubicBezTo>
                      <a:cubicBezTo>
                        <a:pt x="2304764" y="1685782"/>
                        <a:pt x="2301526" y="1682258"/>
                        <a:pt x="2297430" y="1680210"/>
                      </a:cubicBezTo>
                      <a:cubicBezTo>
                        <a:pt x="2293838" y="1678414"/>
                        <a:pt x="2289592" y="1678196"/>
                        <a:pt x="2286000" y="1676400"/>
                      </a:cubicBezTo>
                      <a:cubicBezTo>
                        <a:pt x="2256457" y="1661628"/>
                        <a:pt x="2291870" y="1674547"/>
                        <a:pt x="2263140" y="1664970"/>
                      </a:cubicBezTo>
                      <a:cubicBezTo>
                        <a:pt x="2213147" y="1627475"/>
                        <a:pt x="2273872" y="1670509"/>
                        <a:pt x="2236470" y="1649730"/>
                      </a:cubicBezTo>
                      <a:cubicBezTo>
                        <a:pt x="2228464" y="1645282"/>
                        <a:pt x="2222298" y="1637386"/>
                        <a:pt x="2213610" y="1634490"/>
                      </a:cubicBezTo>
                      <a:cubicBezTo>
                        <a:pt x="2200787" y="1630216"/>
                        <a:pt x="2200122" y="1630593"/>
                        <a:pt x="2186940" y="1623060"/>
                      </a:cubicBezTo>
                      <a:cubicBezTo>
                        <a:pt x="2182964" y="1620788"/>
                        <a:pt x="2179606" y="1617488"/>
                        <a:pt x="2175510" y="1615440"/>
                      </a:cubicBezTo>
                      <a:cubicBezTo>
                        <a:pt x="2171918" y="1613644"/>
                        <a:pt x="2167672" y="1613426"/>
                        <a:pt x="2164080" y="1611630"/>
                      </a:cubicBezTo>
                      <a:cubicBezTo>
                        <a:pt x="2159984" y="1609582"/>
                        <a:pt x="2156626" y="1606282"/>
                        <a:pt x="2152650" y="1604010"/>
                      </a:cubicBezTo>
                      <a:cubicBezTo>
                        <a:pt x="2147719" y="1601192"/>
                        <a:pt x="2142630" y="1598627"/>
                        <a:pt x="2137410" y="1596390"/>
                      </a:cubicBezTo>
                      <a:cubicBezTo>
                        <a:pt x="2133719" y="1594808"/>
                        <a:pt x="2129491" y="1594530"/>
                        <a:pt x="2125980" y="1592580"/>
                      </a:cubicBezTo>
                      <a:cubicBezTo>
                        <a:pt x="2117974" y="1588132"/>
                        <a:pt x="2112005" y="1579561"/>
                        <a:pt x="2103120" y="1577340"/>
                      </a:cubicBezTo>
                      <a:cubicBezTo>
                        <a:pt x="2096653" y="1575723"/>
                        <a:pt x="2083131" y="1572757"/>
                        <a:pt x="2076450" y="1569720"/>
                      </a:cubicBezTo>
                      <a:cubicBezTo>
                        <a:pt x="2066109" y="1565020"/>
                        <a:pt x="2056746" y="1558072"/>
                        <a:pt x="2045970" y="1554480"/>
                      </a:cubicBezTo>
                      <a:cubicBezTo>
                        <a:pt x="2042160" y="1553210"/>
                        <a:pt x="2038132" y="1552466"/>
                        <a:pt x="2034540" y="1550670"/>
                      </a:cubicBezTo>
                      <a:cubicBezTo>
                        <a:pt x="2030444" y="1548622"/>
                        <a:pt x="2027206" y="1545098"/>
                        <a:pt x="2023110" y="1543050"/>
                      </a:cubicBezTo>
                      <a:cubicBezTo>
                        <a:pt x="2019518" y="1541254"/>
                        <a:pt x="2015542" y="1540343"/>
                        <a:pt x="2011680" y="1539240"/>
                      </a:cubicBezTo>
                      <a:cubicBezTo>
                        <a:pt x="1998919" y="1535594"/>
                        <a:pt x="1985652" y="1533846"/>
                        <a:pt x="1973580" y="1527810"/>
                      </a:cubicBezTo>
                      <a:cubicBezTo>
                        <a:pt x="1968500" y="1525270"/>
                        <a:pt x="1963560" y="1522427"/>
                        <a:pt x="1958340" y="1520190"/>
                      </a:cubicBezTo>
                      <a:cubicBezTo>
                        <a:pt x="1949205" y="1516275"/>
                        <a:pt x="1941337" y="1515332"/>
                        <a:pt x="1931670" y="1512570"/>
                      </a:cubicBezTo>
                      <a:cubicBezTo>
                        <a:pt x="1927808" y="1511467"/>
                        <a:pt x="1924102" y="1509863"/>
                        <a:pt x="1920240" y="1508760"/>
                      </a:cubicBezTo>
                      <a:cubicBezTo>
                        <a:pt x="1915205" y="1507321"/>
                        <a:pt x="1910035" y="1506389"/>
                        <a:pt x="1905000" y="1504950"/>
                      </a:cubicBezTo>
                      <a:cubicBezTo>
                        <a:pt x="1901138" y="1503847"/>
                        <a:pt x="1897261" y="1502722"/>
                        <a:pt x="1893570" y="1501140"/>
                      </a:cubicBezTo>
                      <a:cubicBezTo>
                        <a:pt x="1888350" y="1498903"/>
                        <a:pt x="1883809" y="1495014"/>
                        <a:pt x="1878330" y="1493520"/>
                      </a:cubicBezTo>
                      <a:cubicBezTo>
                        <a:pt x="1874069" y="1492358"/>
                        <a:pt x="1823463" y="1486154"/>
                        <a:pt x="1821180" y="1485900"/>
                      </a:cubicBezTo>
                      <a:cubicBezTo>
                        <a:pt x="1808495" y="1484491"/>
                        <a:pt x="1795731" y="1483777"/>
                        <a:pt x="1783080" y="1482090"/>
                      </a:cubicBezTo>
                      <a:cubicBezTo>
                        <a:pt x="1776661" y="1481234"/>
                        <a:pt x="1770441" y="1479196"/>
                        <a:pt x="1764030" y="1478280"/>
                      </a:cubicBezTo>
                      <a:cubicBezTo>
                        <a:pt x="1752645" y="1476654"/>
                        <a:pt x="1741170" y="1475740"/>
                        <a:pt x="1729740" y="1474470"/>
                      </a:cubicBezTo>
                      <a:cubicBezTo>
                        <a:pt x="1658943" y="1456771"/>
                        <a:pt x="1746957" y="1477913"/>
                        <a:pt x="1653540" y="1459230"/>
                      </a:cubicBezTo>
                      <a:cubicBezTo>
                        <a:pt x="1647190" y="1457960"/>
                        <a:pt x="1640945" y="1455936"/>
                        <a:pt x="1634490" y="1455420"/>
                      </a:cubicBezTo>
                      <a:cubicBezTo>
                        <a:pt x="1609139" y="1453392"/>
                        <a:pt x="1583690" y="1452880"/>
                        <a:pt x="1558290" y="1451610"/>
                      </a:cubicBezTo>
                      <a:cubicBezTo>
                        <a:pt x="1532773" y="1452490"/>
                        <a:pt x="1446819" y="1453383"/>
                        <a:pt x="1405890" y="1459230"/>
                      </a:cubicBezTo>
                      <a:cubicBezTo>
                        <a:pt x="1267634" y="1478981"/>
                        <a:pt x="1459582" y="1456651"/>
                        <a:pt x="1333500" y="1470660"/>
                      </a:cubicBezTo>
                      <a:cubicBezTo>
                        <a:pt x="1323340" y="1473200"/>
                        <a:pt x="1312955" y="1474968"/>
                        <a:pt x="1303020" y="1478280"/>
                      </a:cubicBezTo>
                      <a:cubicBezTo>
                        <a:pt x="1299210" y="1479550"/>
                        <a:pt x="1295182" y="1480294"/>
                        <a:pt x="1291590" y="1482090"/>
                      </a:cubicBezTo>
                      <a:cubicBezTo>
                        <a:pt x="1287494" y="1484138"/>
                        <a:pt x="1284256" y="1487662"/>
                        <a:pt x="1280160" y="1489710"/>
                      </a:cubicBezTo>
                      <a:cubicBezTo>
                        <a:pt x="1276568" y="1491506"/>
                        <a:pt x="1272241" y="1491570"/>
                        <a:pt x="1268730" y="1493520"/>
                      </a:cubicBezTo>
                      <a:cubicBezTo>
                        <a:pt x="1260724" y="1497968"/>
                        <a:pt x="1254558" y="1505864"/>
                        <a:pt x="1245870" y="1508760"/>
                      </a:cubicBezTo>
                      <a:cubicBezTo>
                        <a:pt x="1234414" y="1512579"/>
                        <a:pt x="1232858" y="1511984"/>
                        <a:pt x="1223010" y="1520190"/>
                      </a:cubicBezTo>
                      <a:cubicBezTo>
                        <a:pt x="1218871" y="1523639"/>
                        <a:pt x="1215719" y="1528171"/>
                        <a:pt x="1211580" y="1531620"/>
                      </a:cubicBezTo>
                      <a:cubicBezTo>
                        <a:pt x="1198600" y="1542437"/>
                        <a:pt x="1198636" y="1536944"/>
                        <a:pt x="1184910" y="1550670"/>
                      </a:cubicBezTo>
                      <a:cubicBezTo>
                        <a:pt x="1156555" y="1579025"/>
                        <a:pt x="1188987" y="1555572"/>
                        <a:pt x="1162050" y="1573530"/>
                      </a:cubicBezTo>
                      <a:cubicBezTo>
                        <a:pt x="1143131" y="1601909"/>
                        <a:pt x="1167446" y="1567054"/>
                        <a:pt x="1143000" y="1596390"/>
                      </a:cubicBezTo>
                      <a:cubicBezTo>
                        <a:pt x="1127125" y="1615440"/>
                        <a:pt x="1144905" y="1601470"/>
                        <a:pt x="1123950" y="1615440"/>
                      </a:cubicBezTo>
                      <a:lnTo>
                        <a:pt x="1108710" y="1638300"/>
                      </a:lnTo>
                      <a:cubicBezTo>
                        <a:pt x="1106170" y="1642110"/>
                        <a:pt x="1104328" y="1646492"/>
                        <a:pt x="1101090" y="1649730"/>
                      </a:cubicBezTo>
                      <a:cubicBezTo>
                        <a:pt x="1097280" y="1653540"/>
                        <a:pt x="1093109" y="1657021"/>
                        <a:pt x="1089660" y="1661160"/>
                      </a:cubicBezTo>
                      <a:cubicBezTo>
                        <a:pt x="1086729" y="1664678"/>
                        <a:pt x="1085278" y="1669352"/>
                        <a:pt x="1082040" y="1672590"/>
                      </a:cubicBezTo>
                      <a:cubicBezTo>
                        <a:pt x="1052070" y="1702560"/>
                        <a:pt x="1090388" y="1654190"/>
                        <a:pt x="1059180" y="1691640"/>
                      </a:cubicBezTo>
                      <a:cubicBezTo>
                        <a:pt x="1056249" y="1695158"/>
                        <a:pt x="1054602" y="1699648"/>
                        <a:pt x="1051560" y="1703070"/>
                      </a:cubicBezTo>
                      <a:cubicBezTo>
                        <a:pt x="1044401" y="1711124"/>
                        <a:pt x="1034678" y="1716964"/>
                        <a:pt x="1028700" y="1725930"/>
                      </a:cubicBezTo>
                      <a:cubicBezTo>
                        <a:pt x="1026160" y="1729740"/>
                        <a:pt x="1024656" y="1734499"/>
                        <a:pt x="1021080" y="1737360"/>
                      </a:cubicBezTo>
                      <a:cubicBezTo>
                        <a:pt x="1017944" y="1739869"/>
                        <a:pt x="1013460" y="1739900"/>
                        <a:pt x="1009650" y="1741170"/>
                      </a:cubicBezTo>
                      <a:cubicBezTo>
                        <a:pt x="989330" y="1771650"/>
                        <a:pt x="1016000" y="1734820"/>
                        <a:pt x="990600" y="1760220"/>
                      </a:cubicBezTo>
                      <a:cubicBezTo>
                        <a:pt x="965870" y="1784950"/>
                        <a:pt x="993697" y="1768196"/>
                        <a:pt x="963930" y="1783080"/>
                      </a:cubicBezTo>
                      <a:cubicBezTo>
                        <a:pt x="962660" y="1786890"/>
                        <a:pt x="962348" y="1791168"/>
                        <a:pt x="960120" y="1794510"/>
                      </a:cubicBezTo>
                      <a:cubicBezTo>
                        <a:pt x="957131" y="1798993"/>
                        <a:pt x="952197" y="1801849"/>
                        <a:pt x="948690" y="1805940"/>
                      </a:cubicBezTo>
                      <a:cubicBezTo>
                        <a:pt x="944557" y="1810761"/>
                        <a:pt x="940951" y="1816013"/>
                        <a:pt x="937260" y="1821180"/>
                      </a:cubicBezTo>
                      <a:cubicBezTo>
                        <a:pt x="931306" y="1829516"/>
                        <a:pt x="922659" y="1843652"/>
                        <a:pt x="918210" y="1851660"/>
                      </a:cubicBezTo>
                      <a:cubicBezTo>
                        <a:pt x="915452" y="1856625"/>
                        <a:pt x="913408" y="1861969"/>
                        <a:pt x="910590" y="1866900"/>
                      </a:cubicBezTo>
                      <a:cubicBezTo>
                        <a:pt x="908318" y="1870876"/>
                        <a:pt x="904830" y="1874146"/>
                        <a:pt x="902970" y="1878330"/>
                      </a:cubicBezTo>
                      <a:cubicBezTo>
                        <a:pt x="899708" y="1885670"/>
                        <a:pt x="899805" y="1894507"/>
                        <a:pt x="895350" y="1901190"/>
                      </a:cubicBezTo>
                      <a:cubicBezTo>
                        <a:pt x="878651" y="1926239"/>
                        <a:pt x="895187" y="1899262"/>
                        <a:pt x="883920" y="1924050"/>
                      </a:cubicBezTo>
                      <a:cubicBezTo>
                        <a:pt x="879220" y="1934391"/>
                        <a:pt x="871435" y="1943510"/>
                        <a:pt x="868680" y="1954530"/>
                      </a:cubicBezTo>
                      <a:cubicBezTo>
                        <a:pt x="867410" y="1959610"/>
                        <a:pt x="866709" y="1964867"/>
                        <a:pt x="864870" y="1969770"/>
                      </a:cubicBezTo>
                      <a:cubicBezTo>
                        <a:pt x="854851" y="1996488"/>
                        <a:pt x="860684" y="1974332"/>
                        <a:pt x="849630" y="1996440"/>
                      </a:cubicBezTo>
                      <a:cubicBezTo>
                        <a:pt x="842579" y="2010541"/>
                        <a:pt x="848531" y="2009530"/>
                        <a:pt x="842010" y="2026920"/>
                      </a:cubicBezTo>
                      <a:cubicBezTo>
                        <a:pt x="840402" y="2031207"/>
                        <a:pt x="836250" y="2034166"/>
                        <a:pt x="834390" y="2038350"/>
                      </a:cubicBezTo>
                      <a:cubicBezTo>
                        <a:pt x="831128" y="2045690"/>
                        <a:pt x="829310" y="2053590"/>
                        <a:pt x="826770" y="2061210"/>
                      </a:cubicBezTo>
                      <a:cubicBezTo>
                        <a:pt x="825500" y="2065020"/>
                        <a:pt x="823934" y="2068744"/>
                        <a:pt x="822960" y="2072640"/>
                      </a:cubicBezTo>
                      <a:cubicBezTo>
                        <a:pt x="821690" y="2077720"/>
                        <a:pt x="821213" y="2083067"/>
                        <a:pt x="819150" y="2087880"/>
                      </a:cubicBezTo>
                      <a:cubicBezTo>
                        <a:pt x="817346" y="2092089"/>
                        <a:pt x="813390" y="2095126"/>
                        <a:pt x="811530" y="2099310"/>
                      </a:cubicBezTo>
                      <a:cubicBezTo>
                        <a:pt x="808268" y="2106650"/>
                        <a:pt x="806450" y="2114550"/>
                        <a:pt x="803910" y="2122170"/>
                      </a:cubicBezTo>
                      <a:lnTo>
                        <a:pt x="800100" y="2133600"/>
                      </a:lnTo>
                      <a:cubicBezTo>
                        <a:pt x="798830" y="2137410"/>
                        <a:pt x="798518" y="2141688"/>
                        <a:pt x="796290" y="2145030"/>
                      </a:cubicBezTo>
                      <a:cubicBezTo>
                        <a:pt x="793750" y="2148840"/>
                        <a:pt x="790863" y="2152440"/>
                        <a:pt x="788670" y="2156460"/>
                      </a:cubicBezTo>
                      <a:cubicBezTo>
                        <a:pt x="783231" y="2166432"/>
                        <a:pt x="779731" y="2177489"/>
                        <a:pt x="773430" y="2186940"/>
                      </a:cubicBezTo>
                      <a:cubicBezTo>
                        <a:pt x="739602" y="2237682"/>
                        <a:pt x="788290" y="2162478"/>
                        <a:pt x="762000" y="2209800"/>
                      </a:cubicBezTo>
                      <a:cubicBezTo>
                        <a:pt x="757552" y="2217806"/>
                        <a:pt x="746760" y="2232660"/>
                        <a:pt x="746760" y="2232660"/>
                      </a:cubicBezTo>
                      <a:cubicBezTo>
                        <a:pt x="738831" y="2264378"/>
                        <a:pt x="748486" y="2233018"/>
                        <a:pt x="735330" y="2259330"/>
                      </a:cubicBezTo>
                      <a:cubicBezTo>
                        <a:pt x="733534" y="2262922"/>
                        <a:pt x="733102" y="2267069"/>
                        <a:pt x="731520" y="2270760"/>
                      </a:cubicBezTo>
                      <a:cubicBezTo>
                        <a:pt x="711481" y="2317517"/>
                        <a:pt x="735412" y="2259166"/>
                        <a:pt x="716280" y="2297430"/>
                      </a:cubicBezTo>
                      <a:cubicBezTo>
                        <a:pt x="714484" y="2301022"/>
                        <a:pt x="714266" y="2305268"/>
                        <a:pt x="712470" y="2308860"/>
                      </a:cubicBezTo>
                      <a:cubicBezTo>
                        <a:pt x="710422" y="2312956"/>
                        <a:pt x="706710" y="2316106"/>
                        <a:pt x="704850" y="2320290"/>
                      </a:cubicBezTo>
                      <a:cubicBezTo>
                        <a:pt x="701588" y="2327630"/>
                        <a:pt x="699770" y="2335530"/>
                        <a:pt x="697230" y="2343150"/>
                      </a:cubicBezTo>
                      <a:cubicBezTo>
                        <a:pt x="695960" y="2346960"/>
                        <a:pt x="695216" y="2350988"/>
                        <a:pt x="693420" y="2354580"/>
                      </a:cubicBezTo>
                      <a:cubicBezTo>
                        <a:pt x="688762" y="2363896"/>
                        <a:pt x="684912" y="2373172"/>
                        <a:pt x="678180" y="2381250"/>
                      </a:cubicBezTo>
                      <a:cubicBezTo>
                        <a:pt x="674731" y="2385389"/>
                        <a:pt x="670560" y="2388870"/>
                        <a:pt x="666750" y="2392680"/>
                      </a:cubicBezTo>
                      <a:cubicBezTo>
                        <a:pt x="665480" y="2396490"/>
                        <a:pt x="665168" y="2400768"/>
                        <a:pt x="662940" y="2404110"/>
                      </a:cubicBezTo>
                      <a:cubicBezTo>
                        <a:pt x="655778" y="2414853"/>
                        <a:pt x="637733" y="2424725"/>
                        <a:pt x="628650" y="2430780"/>
                      </a:cubicBezTo>
                      <a:cubicBezTo>
                        <a:pt x="612863" y="2441305"/>
                        <a:pt x="621662" y="2437289"/>
                        <a:pt x="601980" y="2442210"/>
                      </a:cubicBezTo>
                      <a:cubicBezTo>
                        <a:pt x="573927" y="2439872"/>
                        <a:pt x="561042" y="2440548"/>
                        <a:pt x="537210" y="2434590"/>
                      </a:cubicBezTo>
                      <a:cubicBezTo>
                        <a:pt x="533314" y="2433616"/>
                        <a:pt x="529590" y="2432050"/>
                        <a:pt x="525780" y="2430780"/>
                      </a:cubicBezTo>
                      <a:cubicBezTo>
                        <a:pt x="523240" y="2426970"/>
                        <a:pt x="521091" y="2422868"/>
                        <a:pt x="518160" y="2419350"/>
                      </a:cubicBezTo>
                      <a:cubicBezTo>
                        <a:pt x="514711" y="2415211"/>
                        <a:pt x="509347" y="2412630"/>
                        <a:pt x="506730" y="2407920"/>
                      </a:cubicBezTo>
                      <a:cubicBezTo>
                        <a:pt x="487680" y="2373630"/>
                        <a:pt x="506730" y="2396490"/>
                        <a:pt x="495300" y="2373630"/>
                      </a:cubicBezTo>
                      <a:cubicBezTo>
                        <a:pt x="492760" y="2368550"/>
                        <a:pt x="489917" y="2363610"/>
                        <a:pt x="487680" y="2358390"/>
                      </a:cubicBezTo>
                      <a:cubicBezTo>
                        <a:pt x="486098" y="2354699"/>
                        <a:pt x="485666" y="2350552"/>
                        <a:pt x="483870" y="2346960"/>
                      </a:cubicBezTo>
                      <a:cubicBezTo>
                        <a:pt x="481822" y="2342864"/>
                        <a:pt x="478110" y="2339714"/>
                        <a:pt x="476250" y="2335530"/>
                      </a:cubicBezTo>
                      <a:cubicBezTo>
                        <a:pt x="472988" y="2328190"/>
                        <a:pt x="474310" y="2318350"/>
                        <a:pt x="468630" y="2312670"/>
                      </a:cubicBezTo>
                      <a:cubicBezTo>
                        <a:pt x="464820" y="2308860"/>
                        <a:pt x="460508" y="2305493"/>
                        <a:pt x="457200" y="2301240"/>
                      </a:cubicBezTo>
                      <a:cubicBezTo>
                        <a:pt x="451577" y="2294011"/>
                        <a:pt x="448436" y="2284856"/>
                        <a:pt x="441960" y="2278380"/>
                      </a:cubicBezTo>
                      <a:cubicBezTo>
                        <a:pt x="438150" y="2274570"/>
                        <a:pt x="433979" y="2271089"/>
                        <a:pt x="430530" y="2266950"/>
                      </a:cubicBezTo>
                      <a:cubicBezTo>
                        <a:pt x="427599" y="2263432"/>
                        <a:pt x="425572" y="2259246"/>
                        <a:pt x="422910" y="2255520"/>
                      </a:cubicBezTo>
                      <a:cubicBezTo>
                        <a:pt x="419219" y="2250353"/>
                        <a:pt x="415290" y="2245360"/>
                        <a:pt x="411480" y="2240280"/>
                      </a:cubicBezTo>
                      <a:cubicBezTo>
                        <a:pt x="410210" y="2236470"/>
                        <a:pt x="409466" y="2232442"/>
                        <a:pt x="407670" y="2228850"/>
                      </a:cubicBezTo>
                      <a:cubicBezTo>
                        <a:pt x="395876" y="2205263"/>
                        <a:pt x="402318" y="2231330"/>
                        <a:pt x="392430" y="2198370"/>
                      </a:cubicBezTo>
                      <a:cubicBezTo>
                        <a:pt x="383442" y="2168410"/>
                        <a:pt x="395239" y="2189248"/>
                        <a:pt x="381000" y="2167890"/>
                      </a:cubicBezTo>
                      <a:cubicBezTo>
                        <a:pt x="369089" y="2120247"/>
                        <a:pt x="384312" y="2179481"/>
                        <a:pt x="373380" y="2141220"/>
                      </a:cubicBezTo>
                      <a:cubicBezTo>
                        <a:pt x="371941" y="2136185"/>
                        <a:pt x="371009" y="2131015"/>
                        <a:pt x="369570" y="2125980"/>
                      </a:cubicBezTo>
                      <a:cubicBezTo>
                        <a:pt x="366703" y="2115947"/>
                        <a:pt x="363682" y="2108546"/>
                        <a:pt x="358140" y="2099310"/>
                      </a:cubicBezTo>
                      <a:cubicBezTo>
                        <a:pt x="342856" y="2073836"/>
                        <a:pt x="350631" y="2079027"/>
                        <a:pt x="331470" y="2072640"/>
                      </a:cubicBezTo>
                      <a:cubicBezTo>
                        <a:pt x="309632" y="2039883"/>
                        <a:pt x="338710" y="2078432"/>
                        <a:pt x="312420" y="2057400"/>
                      </a:cubicBezTo>
                      <a:cubicBezTo>
                        <a:pt x="308844" y="2054539"/>
                        <a:pt x="308038" y="2049208"/>
                        <a:pt x="304800" y="2045970"/>
                      </a:cubicBezTo>
                      <a:cubicBezTo>
                        <a:pt x="301562" y="2042732"/>
                        <a:pt x="296888" y="2041281"/>
                        <a:pt x="293370" y="2038350"/>
                      </a:cubicBezTo>
                      <a:cubicBezTo>
                        <a:pt x="264034" y="2013904"/>
                        <a:pt x="298889" y="2038219"/>
                        <a:pt x="270510" y="2019300"/>
                      </a:cubicBezTo>
                      <a:cubicBezTo>
                        <a:pt x="264660" y="2001751"/>
                        <a:pt x="265868" y="1999696"/>
                        <a:pt x="243840" y="1985010"/>
                      </a:cubicBezTo>
                      <a:lnTo>
                        <a:pt x="220980" y="1969770"/>
                      </a:lnTo>
                      <a:lnTo>
                        <a:pt x="209550" y="1962150"/>
                      </a:lnTo>
                      <a:cubicBezTo>
                        <a:pt x="195580" y="1941195"/>
                        <a:pt x="209550" y="1958975"/>
                        <a:pt x="190500" y="1943100"/>
                      </a:cubicBezTo>
                      <a:cubicBezTo>
                        <a:pt x="186361" y="1939651"/>
                        <a:pt x="183209" y="1935119"/>
                        <a:pt x="179070" y="1931670"/>
                      </a:cubicBezTo>
                      <a:cubicBezTo>
                        <a:pt x="175552" y="1928739"/>
                        <a:pt x="170878" y="1927288"/>
                        <a:pt x="167640" y="1924050"/>
                      </a:cubicBezTo>
                      <a:cubicBezTo>
                        <a:pt x="163150" y="1919560"/>
                        <a:pt x="160343" y="1913631"/>
                        <a:pt x="156210" y="1908810"/>
                      </a:cubicBezTo>
                      <a:cubicBezTo>
                        <a:pt x="152703" y="1904719"/>
                        <a:pt x="148590" y="1901190"/>
                        <a:pt x="144780" y="1897380"/>
                      </a:cubicBezTo>
                      <a:cubicBezTo>
                        <a:pt x="137795" y="1876424"/>
                        <a:pt x="145167" y="1895200"/>
                        <a:pt x="133350" y="1874520"/>
                      </a:cubicBezTo>
                      <a:cubicBezTo>
                        <a:pt x="126575" y="1862663"/>
                        <a:pt x="126549" y="1857976"/>
                        <a:pt x="118110" y="1847850"/>
                      </a:cubicBezTo>
                      <a:cubicBezTo>
                        <a:pt x="114661" y="1843711"/>
                        <a:pt x="109812" y="1840805"/>
                        <a:pt x="106680" y="1836420"/>
                      </a:cubicBezTo>
                      <a:cubicBezTo>
                        <a:pt x="93466" y="1817921"/>
                        <a:pt x="103541" y="1826333"/>
                        <a:pt x="95250" y="1809750"/>
                      </a:cubicBezTo>
                      <a:cubicBezTo>
                        <a:pt x="93202" y="1805654"/>
                        <a:pt x="90170" y="1802130"/>
                        <a:pt x="87630" y="1798320"/>
                      </a:cubicBezTo>
                      <a:cubicBezTo>
                        <a:pt x="86360" y="1791970"/>
                        <a:pt x="86094" y="1785333"/>
                        <a:pt x="83820" y="1779270"/>
                      </a:cubicBezTo>
                      <a:cubicBezTo>
                        <a:pt x="82212" y="1774983"/>
                        <a:pt x="78004" y="1772049"/>
                        <a:pt x="76200" y="1767840"/>
                      </a:cubicBezTo>
                      <a:cubicBezTo>
                        <a:pt x="74137" y="1763027"/>
                        <a:pt x="73829" y="1757635"/>
                        <a:pt x="72390" y="1752600"/>
                      </a:cubicBezTo>
                      <a:cubicBezTo>
                        <a:pt x="71287" y="1748738"/>
                        <a:pt x="69554" y="1745066"/>
                        <a:pt x="68580" y="1741170"/>
                      </a:cubicBezTo>
                      <a:cubicBezTo>
                        <a:pt x="67009" y="1734888"/>
                        <a:pt x="66341" y="1728402"/>
                        <a:pt x="64770" y="1722120"/>
                      </a:cubicBezTo>
                      <a:cubicBezTo>
                        <a:pt x="59329" y="1700358"/>
                        <a:pt x="61901" y="1721581"/>
                        <a:pt x="57150" y="1695450"/>
                      </a:cubicBezTo>
                      <a:cubicBezTo>
                        <a:pt x="55544" y="1686615"/>
                        <a:pt x="55359" y="1677530"/>
                        <a:pt x="53340" y="1668780"/>
                      </a:cubicBezTo>
                      <a:cubicBezTo>
                        <a:pt x="50159" y="1654995"/>
                        <a:pt x="46819" y="1644953"/>
                        <a:pt x="38100" y="1634490"/>
                      </a:cubicBezTo>
                      <a:cubicBezTo>
                        <a:pt x="34651" y="1630351"/>
                        <a:pt x="30480" y="1626870"/>
                        <a:pt x="26670" y="1623060"/>
                      </a:cubicBezTo>
                      <a:cubicBezTo>
                        <a:pt x="24130" y="1615440"/>
                        <a:pt x="20625" y="1608076"/>
                        <a:pt x="19050" y="1600200"/>
                      </a:cubicBezTo>
                      <a:cubicBezTo>
                        <a:pt x="17780" y="1593850"/>
                        <a:pt x="16944" y="1587398"/>
                        <a:pt x="15240" y="1581150"/>
                      </a:cubicBezTo>
                      <a:cubicBezTo>
                        <a:pt x="6817" y="1550265"/>
                        <a:pt x="2540" y="1533525"/>
                        <a:pt x="0" y="1524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87" name="椭圆 193"/>
                <p:cNvSpPr/>
                <p:nvPr/>
              </p:nvSpPr>
              <p:spPr>
                <a:xfrm>
                  <a:off x="9000004" y="2563495"/>
                  <a:ext cx="367813" cy="304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>
              <a:off x="4571074" y="3456864"/>
              <a:ext cx="1480909" cy="567817"/>
              <a:chOff x="4372930" y="3552418"/>
              <a:chExt cx="1480909" cy="567817"/>
            </a:xfrm>
          </p:grpSpPr>
          <p:sp>
            <p:nvSpPr>
              <p:cNvPr id="189" name="文本框 131"/>
              <p:cNvSpPr txBox="1"/>
              <p:nvPr/>
            </p:nvSpPr>
            <p:spPr>
              <a:xfrm>
                <a:off x="4372930" y="3711357"/>
                <a:ext cx="711097" cy="234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000" dirty="0">
                    <a:latin typeface="Times New Roman" panose="02020603050405020304" charset="0"/>
                    <a:cs typeface="Times New Roman" panose="02020603050405020304" charset="0"/>
                  </a:rPr>
                  <a:t>Character Segmentation</a:t>
                </a:r>
                <a:endParaRPr lang="zh-CN" altLang="en-US" sz="1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cxnSp>
            <p:nvCxnSpPr>
              <p:cNvPr id="190" name="直接箭头连接符 189"/>
              <p:cNvCxnSpPr/>
              <p:nvPr/>
            </p:nvCxnSpPr>
            <p:spPr>
              <a:xfrm>
                <a:off x="4469179" y="3838546"/>
                <a:ext cx="56988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组合 194"/>
              <p:cNvGrpSpPr/>
              <p:nvPr/>
            </p:nvGrpSpPr>
            <p:grpSpPr>
              <a:xfrm>
                <a:off x="5051014" y="3552418"/>
                <a:ext cx="802825" cy="567817"/>
                <a:chOff x="5208312" y="3627545"/>
                <a:chExt cx="1295807" cy="412878"/>
              </a:xfrm>
            </p:grpSpPr>
            <p:sp>
              <p:nvSpPr>
                <p:cNvPr id="192" name="矩形 195"/>
                <p:cNvSpPr/>
                <p:nvPr/>
              </p:nvSpPr>
              <p:spPr>
                <a:xfrm>
                  <a:off x="5208312" y="3627545"/>
                  <a:ext cx="1295807" cy="41287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 dirty="0"/>
                </a:p>
              </p:txBody>
            </p:sp>
            <p:sp>
              <p:nvSpPr>
                <p:cNvPr id="193" name="矩形 196"/>
                <p:cNvSpPr/>
                <p:nvPr/>
              </p:nvSpPr>
              <p:spPr>
                <a:xfrm>
                  <a:off x="5338098" y="3905495"/>
                  <a:ext cx="65692" cy="48917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4" name="矩形 197"/>
                <p:cNvSpPr/>
                <p:nvPr/>
              </p:nvSpPr>
              <p:spPr>
                <a:xfrm>
                  <a:off x="5444622" y="3833984"/>
                  <a:ext cx="49926" cy="4273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5" name="矩形 198"/>
                <p:cNvSpPr/>
                <p:nvPr/>
              </p:nvSpPr>
              <p:spPr>
                <a:xfrm>
                  <a:off x="5560192" y="3771891"/>
                  <a:ext cx="47298" cy="5566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6" name="矩形 199"/>
                <p:cNvSpPr/>
                <p:nvPr/>
              </p:nvSpPr>
              <p:spPr>
                <a:xfrm>
                  <a:off x="5738922" y="3737143"/>
                  <a:ext cx="40729" cy="52853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7" name="矩形 200"/>
                <p:cNvSpPr/>
                <p:nvPr/>
              </p:nvSpPr>
              <p:spPr>
                <a:xfrm>
                  <a:off x="6103404" y="3789996"/>
                  <a:ext cx="49926" cy="5060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8" name="矩形 201"/>
                <p:cNvSpPr/>
                <p:nvPr/>
              </p:nvSpPr>
              <p:spPr>
                <a:xfrm>
                  <a:off x="6225587" y="3850506"/>
                  <a:ext cx="65692" cy="4273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199" name="矩形 202"/>
                <p:cNvSpPr/>
                <p:nvPr/>
              </p:nvSpPr>
              <p:spPr>
                <a:xfrm>
                  <a:off x="6306211" y="3924973"/>
                  <a:ext cx="65692" cy="35423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  <p:sp>
              <p:nvSpPr>
                <p:cNvPr id="200" name="矩形 203"/>
                <p:cNvSpPr/>
                <p:nvPr/>
              </p:nvSpPr>
              <p:spPr>
                <a:xfrm>
                  <a:off x="5928149" y="3741903"/>
                  <a:ext cx="40729" cy="5285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40"/>
                </a:p>
              </p:txBody>
            </p:sp>
          </p:grpSp>
        </p:grpSp>
      </p:grpSp>
      <p:grpSp>
        <p:nvGrpSpPr>
          <p:cNvPr id="201" name="组合 449"/>
          <p:cNvGrpSpPr/>
          <p:nvPr/>
        </p:nvGrpSpPr>
        <p:grpSpPr>
          <a:xfrm>
            <a:off x="3916414" y="2987755"/>
            <a:ext cx="458288" cy="1002186"/>
            <a:chOff x="3693729" y="1073318"/>
            <a:chExt cx="1000598" cy="1465869"/>
          </a:xfrm>
        </p:grpSpPr>
        <p:grpSp>
          <p:nvGrpSpPr>
            <p:cNvPr id="202" name="组合 450"/>
            <p:cNvGrpSpPr/>
            <p:nvPr/>
          </p:nvGrpSpPr>
          <p:grpSpPr>
            <a:xfrm>
              <a:off x="3693729" y="1122408"/>
              <a:ext cx="1000598" cy="1352123"/>
              <a:chOff x="7822908" y="1674718"/>
              <a:chExt cx="550994" cy="779509"/>
            </a:xfrm>
          </p:grpSpPr>
          <p:grpSp>
            <p:nvGrpSpPr>
              <p:cNvPr id="209" name="组合 457"/>
              <p:cNvGrpSpPr/>
              <p:nvPr/>
            </p:nvGrpSpPr>
            <p:grpSpPr>
              <a:xfrm>
                <a:off x="7860662" y="1697853"/>
                <a:ext cx="513240" cy="741750"/>
                <a:chOff x="3773578" y="1556057"/>
                <a:chExt cx="1004162" cy="1338143"/>
              </a:xfrm>
              <a:scene3d>
                <a:camera prst="isometricRightUp"/>
                <a:lightRig rig="threePt" dir="t"/>
              </a:scene3d>
            </p:grpSpPr>
            <p:grpSp>
              <p:nvGrpSpPr>
                <p:cNvPr id="215" name="组合 463"/>
                <p:cNvGrpSpPr/>
                <p:nvPr/>
              </p:nvGrpSpPr>
              <p:grpSpPr>
                <a:xfrm>
                  <a:off x="3773578" y="1556057"/>
                  <a:ext cx="1004162" cy="1333848"/>
                  <a:chOff x="3773578" y="1556057"/>
                  <a:chExt cx="1004162" cy="1333848"/>
                </a:xfrm>
              </p:grpSpPr>
              <p:sp>
                <p:nvSpPr>
                  <p:cNvPr id="218" name="矩形 466"/>
                  <p:cNvSpPr/>
                  <p:nvPr/>
                </p:nvSpPr>
                <p:spPr>
                  <a:xfrm>
                    <a:off x="3773578" y="1556057"/>
                    <a:ext cx="1004162" cy="133384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40" dirty="0"/>
                  </a:p>
                </p:txBody>
              </p:sp>
              <p:cxnSp>
                <p:nvCxnSpPr>
                  <p:cNvPr id="219" name="直接连接符 467"/>
                  <p:cNvCxnSpPr/>
                  <p:nvPr/>
                </p:nvCxnSpPr>
                <p:spPr>
                  <a:xfrm>
                    <a:off x="3773578" y="2019800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直接连接符 468"/>
                  <p:cNvCxnSpPr/>
                  <p:nvPr/>
                </p:nvCxnSpPr>
                <p:spPr>
                  <a:xfrm>
                    <a:off x="3773578" y="2472521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6" name="直接连接符 464"/>
                <p:cNvCxnSpPr/>
                <p:nvPr/>
              </p:nvCxnSpPr>
              <p:spPr>
                <a:xfrm flipV="1">
                  <a:off x="410123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接连接符 465"/>
                <p:cNvCxnSpPr/>
                <p:nvPr/>
              </p:nvCxnSpPr>
              <p:spPr>
                <a:xfrm flipV="1">
                  <a:off x="442889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0" name="直接连接符 458"/>
              <p:cNvCxnSpPr/>
              <p:nvPr/>
            </p:nvCxnSpPr>
            <p:spPr>
              <a:xfrm flipV="1">
                <a:off x="7822908" y="1674718"/>
                <a:ext cx="391431" cy="153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459"/>
              <p:cNvCxnSpPr/>
              <p:nvPr/>
            </p:nvCxnSpPr>
            <p:spPr>
              <a:xfrm>
                <a:off x="7822908" y="1830032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460"/>
              <p:cNvCxnSpPr/>
              <p:nvPr/>
            </p:nvCxnSpPr>
            <p:spPr>
              <a:xfrm>
                <a:off x="7822908" y="2441138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461"/>
              <p:cNvCxnSpPr/>
              <p:nvPr/>
            </p:nvCxnSpPr>
            <p:spPr>
              <a:xfrm flipV="1">
                <a:off x="7825340" y="1820334"/>
                <a:ext cx="0" cy="6338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462"/>
              <p:cNvCxnSpPr/>
              <p:nvPr/>
            </p:nvCxnSpPr>
            <p:spPr>
              <a:xfrm>
                <a:off x="8192381" y="1681574"/>
                <a:ext cx="10603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3" name="直接连接符 451"/>
            <p:cNvCxnSpPr/>
            <p:nvPr/>
          </p:nvCxnSpPr>
          <p:spPr>
            <a:xfrm>
              <a:off x="3762290" y="182179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452"/>
            <p:cNvCxnSpPr/>
            <p:nvPr/>
          </p:nvCxnSpPr>
          <p:spPr>
            <a:xfrm>
              <a:off x="3762289" y="217231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453"/>
            <p:cNvCxnSpPr/>
            <p:nvPr/>
          </p:nvCxnSpPr>
          <p:spPr>
            <a:xfrm>
              <a:off x="3762288" y="1459617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454"/>
            <p:cNvCxnSpPr/>
            <p:nvPr/>
          </p:nvCxnSpPr>
          <p:spPr>
            <a:xfrm flipV="1">
              <a:off x="4000375" y="1256690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455"/>
            <p:cNvCxnSpPr/>
            <p:nvPr/>
          </p:nvCxnSpPr>
          <p:spPr>
            <a:xfrm flipV="1">
              <a:off x="4216275" y="1175461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456"/>
            <p:cNvCxnSpPr/>
            <p:nvPr/>
          </p:nvCxnSpPr>
          <p:spPr>
            <a:xfrm flipV="1">
              <a:off x="4444874" y="1073318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组合 449"/>
          <p:cNvGrpSpPr/>
          <p:nvPr/>
        </p:nvGrpSpPr>
        <p:grpSpPr>
          <a:xfrm>
            <a:off x="3235790" y="2987755"/>
            <a:ext cx="458288" cy="1002186"/>
            <a:chOff x="3693729" y="1073318"/>
            <a:chExt cx="1000598" cy="1465869"/>
          </a:xfrm>
        </p:grpSpPr>
        <p:grpSp>
          <p:nvGrpSpPr>
            <p:cNvPr id="222" name="组合 450"/>
            <p:cNvGrpSpPr/>
            <p:nvPr/>
          </p:nvGrpSpPr>
          <p:grpSpPr>
            <a:xfrm>
              <a:off x="3693729" y="1122408"/>
              <a:ext cx="1000598" cy="1352123"/>
              <a:chOff x="7822908" y="1674718"/>
              <a:chExt cx="550994" cy="779509"/>
            </a:xfrm>
          </p:grpSpPr>
          <p:grpSp>
            <p:nvGrpSpPr>
              <p:cNvPr id="229" name="组合 457"/>
              <p:cNvGrpSpPr/>
              <p:nvPr/>
            </p:nvGrpSpPr>
            <p:grpSpPr>
              <a:xfrm>
                <a:off x="7860662" y="1697853"/>
                <a:ext cx="513240" cy="741750"/>
                <a:chOff x="3773578" y="1556057"/>
                <a:chExt cx="1004162" cy="1338143"/>
              </a:xfrm>
              <a:scene3d>
                <a:camera prst="isometricRightUp"/>
                <a:lightRig rig="threePt" dir="t"/>
              </a:scene3d>
            </p:grpSpPr>
            <p:grpSp>
              <p:nvGrpSpPr>
                <p:cNvPr id="235" name="组合 463"/>
                <p:cNvGrpSpPr/>
                <p:nvPr/>
              </p:nvGrpSpPr>
              <p:grpSpPr>
                <a:xfrm>
                  <a:off x="3773578" y="1556057"/>
                  <a:ext cx="1004162" cy="1333848"/>
                  <a:chOff x="3773578" y="1556057"/>
                  <a:chExt cx="1004162" cy="1333848"/>
                </a:xfrm>
              </p:grpSpPr>
              <p:sp>
                <p:nvSpPr>
                  <p:cNvPr id="238" name="矩形 466"/>
                  <p:cNvSpPr/>
                  <p:nvPr/>
                </p:nvSpPr>
                <p:spPr>
                  <a:xfrm>
                    <a:off x="3773578" y="1556057"/>
                    <a:ext cx="1004162" cy="133384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40" dirty="0"/>
                  </a:p>
                </p:txBody>
              </p:sp>
              <p:cxnSp>
                <p:nvCxnSpPr>
                  <p:cNvPr id="239" name="直接连接符 467"/>
                  <p:cNvCxnSpPr/>
                  <p:nvPr/>
                </p:nvCxnSpPr>
                <p:spPr>
                  <a:xfrm>
                    <a:off x="3773578" y="2019800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直接连接符 468"/>
                  <p:cNvCxnSpPr/>
                  <p:nvPr/>
                </p:nvCxnSpPr>
                <p:spPr>
                  <a:xfrm>
                    <a:off x="3773578" y="2472521"/>
                    <a:ext cx="100416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6" name="直接连接符 464"/>
                <p:cNvCxnSpPr/>
                <p:nvPr/>
              </p:nvCxnSpPr>
              <p:spPr>
                <a:xfrm flipV="1">
                  <a:off x="410123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465"/>
                <p:cNvCxnSpPr/>
                <p:nvPr/>
              </p:nvCxnSpPr>
              <p:spPr>
                <a:xfrm flipV="1">
                  <a:off x="4428898" y="1560352"/>
                  <a:ext cx="0" cy="133384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0" name="直接连接符 458"/>
              <p:cNvCxnSpPr/>
              <p:nvPr/>
            </p:nvCxnSpPr>
            <p:spPr>
              <a:xfrm flipV="1">
                <a:off x="7822908" y="1674718"/>
                <a:ext cx="391431" cy="1530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459"/>
              <p:cNvCxnSpPr/>
              <p:nvPr/>
            </p:nvCxnSpPr>
            <p:spPr>
              <a:xfrm>
                <a:off x="7822908" y="1830032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460"/>
              <p:cNvCxnSpPr/>
              <p:nvPr/>
            </p:nvCxnSpPr>
            <p:spPr>
              <a:xfrm>
                <a:off x="7822908" y="2441138"/>
                <a:ext cx="1112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461"/>
              <p:cNvCxnSpPr/>
              <p:nvPr/>
            </p:nvCxnSpPr>
            <p:spPr>
              <a:xfrm flipV="1">
                <a:off x="7825340" y="1820334"/>
                <a:ext cx="0" cy="6338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462"/>
              <p:cNvCxnSpPr/>
              <p:nvPr/>
            </p:nvCxnSpPr>
            <p:spPr>
              <a:xfrm>
                <a:off x="8192381" y="1681574"/>
                <a:ext cx="10603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3" name="直接连接符 451"/>
            <p:cNvCxnSpPr/>
            <p:nvPr/>
          </p:nvCxnSpPr>
          <p:spPr>
            <a:xfrm>
              <a:off x="3762290" y="182179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452"/>
            <p:cNvCxnSpPr/>
            <p:nvPr/>
          </p:nvCxnSpPr>
          <p:spPr>
            <a:xfrm>
              <a:off x="3762289" y="2172310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453"/>
            <p:cNvCxnSpPr/>
            <p:nvPr/>
          </p:nvCxnSpPr>
          <p:spPr>
            <a:xfrm>
              <a:off x="3762288" y="1459617"/>
              <a:ext cx="932037" cy="0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454"/>
            <p:cNvCxnSpPr/>
            <p:nvPr/>
          </p:nvCxnSpPr>
          <p:spPr>
            <a:xfrm flipV="1">
              <a:off x="4000375" y="1256690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455"/>
            <p:cNvCxnSpPr/>
            <p:nvPr/>
          </p:nvCxnSpPr>
          <p:spPr>
            <a:xfrm flipV="1">
              <a:off x="4216275" y="1175461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456"/>
            <p:cNvCxnSpPr/>
            <p:nvPr/>
          </p:nvCxnSpPr>
          <p:spPr>
            <a:xfrm flipV="1">
              <a:off x="4444874" y="1073318"/>
              <a:ext cx="0" cy="1282497"/>
            </a:xfrm>
            <a:prstGeom prst="line">
              <a:avLst/>
            </a:prstGeom>
            <a:scene3d>
              <a:camera prst="isometricRight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169785" y="4030235"/>
            <a:ext cx="1891118" cy="307777"/>
            <a:chOff x="4458962" y="4019382"/>
            <a:chExt cx="1447792" cy="158470"/>
          </a:xfrm>
        </p:grpSpPr>
        <p:cxnSp>
          <p:nvCxnSpPr>
            <p:cNvPr id="242" name="直接箭头连接符 189"/>
            <p:cNvCxnSpPr/>
            <p:nvPr/>
          </p:nvCxnSpPr>
          <p:spPr>
            <a:xfrm>
              <a:off x="4641681" y="4104398"/>
              <a:ext cx="687887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文本框 131"/>
            <p:cNvSpPr txBox="1"/>
            <p:nvPr/>
          </p:nvSpPr>
          <p:spPr>
            <a:xfrm>
              <a:off x="4458962" y="4019382"/>
              <a:ext cx="847757" cy="158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000" dirty="0">
                  <a:latin typeface="Times New Roman" panose="02020603050405020304" charset="0"/>
                  <a:cs typeface="Times New Roman" panose="02020603050405020304" charset="0"/>
                </a:rPr>
                <a:t>2D Spatial Attentional Module</a:t>
              </a:r>
              <a:endParaRPr lang="zh-CN" altLang="en-US" sz="10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4" name="文本框 255"/>
            <p:cNvSpPr txBox="1"/>
            <p:nvPr/>
          </p:nvSpPr>
          <p:spPr>
            <a:xfrm>
              <a:off x="5357039" y="4030915"/>
              <a:ext cx="549715" cy="142623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>
                  <a:latin typeface="Times New Roman" panose="02020603050405020304" charset="0"/>
                  <a:cs typeface="Times New Roman" panose="02020603050405020304" charset="0"/>
                </a:rPr>
                <a:t>bierhoff</a:t>
              </a:r>
              <a:endParaRPr lang="en-US" altLang="zh-CN" sz="12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262605" y="4927544"/>
            <a:ext cx="337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Mask TextSpotter</a:t>
            </a:r>
            <a:r>
              <a:rPr lang="en-US" altLang="zh-CN" b="1" baseline="30000">
                <a:latin typeface="Times New Roman" panose="02020603050405020304" charset="0"/>
                <a:sym typeface="+mn-ea"/>
              </a:rPr>
              <a:t>[1]</a:t>
            </a:r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(ECCV 2018)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3262605" y="4922463"/>
            <a:ext cx="325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Mask TextSpotter (TPAMI 2019)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127590" y="6051052"/>
            <a:ext cx="88888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Lyu</a:t>
            </a:r>
            <a:r>
              <a:rPr lang="en-US" altLang="zh-CN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et</a:t>
            </a:r>
            <a:r>
              <a:rPr lang="en-US" altLang="zh-CN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al.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Mask TextSpotter: An End-to-End Trainable Neural Network for Spotting Text with Arbitrary Shapes. ECCV, 2018.</a:t>
            </a:r>
            <a:r>
              <a:rPr lang="en-US" sz="1300" b="0" i="0" u="none" strike="noStrike">
                <a:effectLst/>
                <a:latin typeface="Times New Roman" panose="02020603050405020304" charset="0"/>
                <a:cs typeface="Times New Roman" panose="02020603050405020304" charset="0"/>
              </a:rPr>
              <a:t>​</a:t>
            </a:r>
            <a:endParaRPr lang="en-US" sz="13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9" name="矩形 6"/>
          <p:cNvSpPr/>
          <p:nvPr/>
        </p:nvSpPr>
        <p:spPr>
          <a:xfrm>
            <a:off x="179408" y="6059646"/>
            <a:ext cx="8785182" cy="26475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9" y="1269995"/>
            <a:ext cx="7169710" cy="3599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00261 -0.0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3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57" grpId="0" animBg="1"/>
      <p:bldP spid="158" grpId="0" animBg="1"/>
      <p:bldP spid="159" grpId="0" animBg="1"/>
      <p:bldP spid="161" grpId="0"/>
      <p:bldP spid="163" grpId="0" animBg="1"/>
      <p:bldP spid="164" grpId="0" animBg="1"/>
      <p:bldP spid="165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/>
      <p:bldP spid="177" grpId="0"/>
      <p:bldP spid="178" grpId="0" animBg="1"/>
      <p:bldP spid="179" grpId="0"/>
      <p:bldP spid="16" grpId="0"/>
      <p:bldP spid="2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791" y="1477834"/>
            <a:ext cx="805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Evaluation on End-to-End Recognition Task</a:t>
            </a:r>
            <a:r>
              <a:rPr lang="en-US" sz="2400"/>
              <a:t>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590" y="6051052"/>
            <a:ext cx="888881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Lyu</a:t>
            </a:r>
            <a:r>
              <a:rPr lang="en-US" altLang="zh-CN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et</a:t>
            </a:r>
            <a:r>
              <a:rPr lang="en-US" altLang="zh-CN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al.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Mask TextSpotter: An End-to-End Trainable Neural Network for Spotting Text with Arbitrary Shapes. ECCV, 2018.</a:t>
            </a:r>
            <a:r>
              <a:rPr lang="en-US" sz="1300" b="0" i="0" u="none" strike="noStrike">
                <a:effectLst/>
                <a:latin typeface="Times New Roman" panose="02020603050405020304" charset="0"/>
                <a:cs typeface="Times New Roman" panose="02020603050405020304" charset="0"/>
              </a:rPr>
              <a:t>​</a:t>
            </a:r>
            <a:endParaRPr lang="en-US" sz="13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矩形 6"/>
          <p:cNvSpPr/>
          <p:nvPr/>
        </p:nvSpPr>
        <p:spPr>
          <a:xfrm>
            <a:off x="179408" y="6059646"/>
            <a:ext cx="8785182" cy="26475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670920" y="2334592"/>
          <a:ext cx="8054224" cy="186585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30924"/>
                <a:gridCol w="1132930"/>
                <a:gridCol w="940996"/>
                <a:gridCol w="1016458"/>
                <a:gridCol w="1016458"/>
                <a:gridCol w="1016458"/>
              </a:tblGrid>
              <a:tr h="382492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ICDAR2015 (Oriented)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TotalText</a:t>
                      </a:r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(Curved)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Methods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Strong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Week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Generic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None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Full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MaskTextSpotter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[1]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(ECCV2018)</a:t>
                      </a:r>
                      <a:endParaRPr lang="en-US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79.3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73.0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62.4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52.9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71.8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MaskTextSpotter(TPAMI2019)</a:t>
                      </a:r>
                      <a:endParaRPr lang="en-US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r>
                        <a:rPr lang="en-US" altLang="zh-CN" sz="1600" b="1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3.0</a:t>
                      </a:r>
                      <a:r>
                        <a:rPr lang="en-US" sz="1600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77.7</a:t>
                      </a:r>
                      <a:r>
                        <a:rPr lang="en-US" sz="1600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73.5</a:t>
                      </a:r>
                      <a:r>
                        <a:rPr lang="en-US" sz="1600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65.3</a:t>
                      </a:r>
                      <a:endParaRPr lang="en-US" sz="16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76.5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Gain</a:t>
                      </a:r>
                      <a:endParaRPr lang="en-US" sz="16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</a:t>
                      </a: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3.7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4.7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11.1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</a:t>
                      </a:r>
                      <a:r>
                        <a:rPr lang="en-US" sz="16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12.4</a:t>
                      </a:r>
                      <a:endParaRPr lang="en-US" sz="1600" b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+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5.3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0920" y="4630474"/>
            <a:ext cx="7010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Sequential information is helpful for end-to-end recognition task.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Mitigate the need of character-level annotations.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Segmentation based recognizer and attention based recognizer are  complementary to each other.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4191" y="132332"/>
            <a:ext cx="7504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Mask TextSpotter: An End-to-End Trainable Neural Network for Spotting Text with Arbitrary Shapes. [Liao et al., TPAMI 2019]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129" y="1058997"/>
            <a:ext cx="7642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End-to-End Recognition Visualization</a:t>
            </a:r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957" y="1702598"/>
            <a:ext cx="7504575" cy="3940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4191" y="132332"/>
            <a:ext cx="7504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Mask TextSpotter: An End-to-End Trainable Neural Network for Spotting Text with Arbitrary Shapes. [Liao et al., TPAMI 2019]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255"/>
          <p:cNvSpPr txBox="1"/>
          <p:nvPr/>
        </p:nvSpPr>
        <p:spPr>
          <a:xfrm>
            <a:off x="5639610" y="5508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474054" y="213605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69" y="2131705"/>
            <a:ext cx="2771766" cy="1280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85" y="2131705"/>
            <a:ext cx="2771766" cy="1280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647366">
            <a:off x="2443770" y="2368359"/>
            <a:ext cx="2706213" cy="7137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51520" y="2759793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68038" y="2655953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21232" y="2603814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86454" y="2659962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27618" y="2800330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96588" y="2976794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29466" y="3213418"/>
            <a:ext cx="84220" cy="937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93898" y="2896586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877064" y="2676004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80018" y="2507558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94739" y="2323065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85396" y="2270921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00124" y="2303001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99070" y="2395241"/>
            <a:ext cx="84220" cy="93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52" y="4292326"/>
            <a:ext cx="2616200" cy="59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40" y="4277288"/>
            <a:ext cx="2771766" cy="679616"/>
          </a:xfrm>
          <a:prstGeom prst="rect">
            <a:avLst/>
          </a:prstGeom>
        </p:spPr>
      </p:pic>
      <p:sp>
        <p:nvSpPr>
          <p:cNvPr id="27" name="Down Arrow 26"/>
          <p:cNvSpPr/>
          <p:nvPr/>
        </p:nvSpPr>
        <p:spPr>
          <a:xfrm>
            <a:off x="3773952" y="3539338"/>
            <a:ext cx="45719" cy="737950"/>
          </a:xfrm>
          <a:prstGeom prst="downArrow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6898793" y="3539338"/>
            <a:ext cx="45719" cy="737950"/>
          </a:xfrm>
          <a:prstGeom prst="downArrow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39255" y="1413288"/>
            <a:ext cx="256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Representate text shape with rectangle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7070" y="4194713"/>
            <a:ext cx="224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Transform Text region for recognition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58239" y="2278137"/>
            <a:ext cx="158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Descripte text boundary</a:t>
            </a: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4054" y="5208837"/>
            <a:ext cx="627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Advantage of  representing text with boundary points: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Represent text with arbitrary shape.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Rectify irregular text into regular one.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Elimilate the disturb of background noise.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99070" y="1409829"/>
            <a:ext cx="256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Representate text shape with boundary points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4" grpId="0"/>
      <p:bldP spid="35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8" y="1948194"/>
            <a:ext cx="1352664" cy="16728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21611" y="1948194"/>
            <a:ext cx="2999130" cy="1672886"/>
            <a:chOff x="2121611" y="1948194"/>
            <a:chExt cx="2999130" cy="1672886"/>
          </a:xfrm>
        </p:grpSpPr>
        <p:sp>
          <p:nvSpPr>
            <p:cNvPr id="94" name="Right Arrow 93"/>
            <p:cNvSpPr/>
            <p:nvPr/>
          </p:nvSpPr>
          <p:spPr>
            <a:xfrm>
              <a:off x="2174326" y="2827755"/>
              <a:ext cx="1391654" cy="45719"/>
            </a:xfrm>
            <a:prstGeom prst="rightArrow">
              <a:avLst/>
            </a:prstGeom>
            <a:solidFill>
              <a:schemeClr val="accent2"/>
            </a:solidFill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21611" y="2217414"/>
              <a:ext cx="1794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Times New Roman" panose="02020603050405020304" charset="0"/>
                  <a:cs typeface="Times New Roman" panose="02020603050405020304" charset="0"/>
                </a:rPr>
                <a:t>Detect oriented rectangular box</a:t>
              </a:r>
              <a:endParaRPr 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077" y="1948194"/>
              <a:ext cx="1352664" cy="167288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1941321">
              <a:off x="3850923" y="2908549"/>
              <a:ext cx="855779" cy="30392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3592" y="2324840"/>
            <a:ext cx="3577490" cy="995154"/>
            <a:chOff x="4983592" y="2324840"/>
            <a:chExt cx="3577490" cy="995154"/>
          </a:xfrm>
        </p:grpSpPr>
        <p:sp>
          <p:nvSpPr>
            <p:cNvPr id="95" name="Right Arrow 94"/>
            <p:cNvSpPr/>
            <p:nvPr/>
          </p:nvSpPr>
          <p:spPr>
            <a:xfrm>
              <a:off x="5212446" y="2830594"/>
              <a:ext cx="1051727" cy="47922"/>
            </a:xfrm>
            <a:prstGeom prst="rightArrow">
              <a:avLst/>
            </a:prstGeom>
            <a:solidFill>
              <a:schemeClr val="accent2"/>
            </a:solidFill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983592" y="2324840"/>
              <a:ext cx="136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Times New Roman" panose="02020603050405020304" charset="0"/>
                  <a:cs typeface="Times New Roman" panose="02020603050405020304" charset="0"/>
                </a:rPr>
                <a:t>Rotate</a:t>
              </a:r>
              <a:endParaRPr 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9923" y="2426954"/>
              <a:ext cx="2261159" cy="893040"/>
            </a:xfrm>
            <a:prstGeom prst="rect">
              <a:avLst/>
            </a:prstGeom>
          </p:spPr>
        </p:pic>
      </p:grpSp>
      <p:sp>
        <p:nvSpPr>
          <p:cNvPr id="51" name="Oval 50"/>
          <p:cNvSpPr/>
          <p:nvPr/>
        </p:nvSpPr>
        <p:spPr>
          <a:xfrm>
            <a:off x="6228672" y="3251967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454330" y="3251967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86628" y="3248093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709203" y="3248092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331778" y="3248093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964076" y="3252225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596374" y="3248094"/>
            <a:ext cx="142502" cy="1360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246475" y="2340810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472133" y="2340810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104431" y="2336936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727006" y="2336935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7349581" y="2336936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981879" y="2341068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14177" y="2336937"/>
            <a:ext cx="142502" cy="1360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22358" y="3429000"/>
            <a:ext cx="2568918" cy="1806894"/>
            <a:chOff x="6122358" y="3429000"/>
            <a:chExt cx="2568918" cy="1806894"/>
          </a:xfrm>
        </p:grpSpPr>
        <p:pic>
          <p:nvPicPr>
            <p:cNvPr id="65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76" y="4626294"/>
              <a:ext cx="2438400" cy="609600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>
              <a:off x="7430502" y="3429000"/>
              <a:ext cx="45719" cy="1197294"/>
            </a:xfrm>
            <a:prstGeom prst="downArrow">
              <a:avLst/>
            </a:prstGeom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22358" y="3906533"/>
              <a:ext cx="136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Times New Roman" panose="02020603050405020304" charset="0"/>
                  <a:cs typeface="Times New Roman" panose="02020603050405020304" charset="0"/>
                </a:rPr>
                <a:t>Rectify</a:t>
              </a:r>
              <a:endParaRPr 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86000" y="4457017"/>
            <a:ext cx="3829413" cy="658885"/>
            <a:chOff x="2286000" y="4457017"/>
            <a:chExt cx="3829413" cy="658885"/>
          </a:xfrm>
        </p:grpSpPr>
        <p:sp>
          <p:nvSpPr>
            <p:cNvPr id="68" name="TextBox 67"/>
            <p:cNvSpPr txBox="1"/>
            <p:nvPr/>
          </p:nvSpPr>
          <p:spPr>
            <a:xfrm>
              <a:off x="2286000" y="4654237"/>
              <a:ext cx="2154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charset="0"/>
                  <a:cs typeface="Times New Roman" panose="02020603050405020304" charset="0"/>
                </a:rPr>
                <a:t>PETROSAINS</a:t>
              </a:r>
              <a:endParaRPr 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 rot="10800000">
              <a:off x="4762748" y="4902297"/>
              <a:ext cx="1352665" cy="47922"/>
            </a:xfrm>
            <a:prstGeom prst="rightArrow">
              <a:avLst/>
            </a:prstGeom>
            <a:solidFill>
              <a:schemeClr val="accent2"/>
            </a:solidFill>
            <a:ln w="412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21843" y="4457017"/>
              <a:ext cx="136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Times New Roman" panose="02020603050405020304" charset="0"/>
                  <a:cs typeface="Times New Roman" panose="02020603050405020304" charset="0"/>
                </a:rPr>
                <a:t>Recognize</a:t>
              </a:r>
              <a:endParaRPr lang="en-US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237820" y="5617101"/>
            <a:ext cx="866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Operators of rotating and rectifying are conducted on feature maps 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77311" y="1802622"/>
            <a:ext cx="27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Boundary points regression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66600" y="1806327"/>
            <a:ext cx="246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Default boundary points</a:t>
            </a:r>
            <a:endParaRPr lang="en-US"/>
          </a:p>
        </p:txBody>
      </p:sp>
      <p:sp>
        <p:nvSpPr>
          <p:cNvPr id="39" name="标题 1"/>
          <p:cNvSpPr>
            <a:spLocks noGrp="1"/>
          </p:cNvSpPr>
          <p:nvPr/>
        </p:nvSpPr>
        <p:spPr>
          <a:xfrm>
            <a:off x="432012" y="183223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00573 -0.09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479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0035 -0.095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79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01562 -0.053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2344 -0.01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-9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1.38889E-6 -1.11111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1128 -0.02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38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1164 -0.05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289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2656 0.012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60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1806 0.0039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07 0.0435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17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0059 0.0752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375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00017 0.0879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00572 0.0740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37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0.00902 0.0493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245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75" grpId="0"/>
      <p:bldP spid="2" grpId="0"/>
      <p:bldP spid="11" grpId="0"/>
      <p:bldP spid="1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8045" y="5215887"/>
            <a:ext cx="805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Illustration of the architecture of the our method.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012" y="1508598"/>
            <a:ext cx="8502869" cy="353738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/>
        </p:nvSpPr>
        <p:spPr>
          <a:xfrm>
            <a:off x="432012" y="183223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64482" y="1119174"/>
            <a:ext cx="802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End-to-End Recognition Visualization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37" y="1779798"/>
            <a:ext cx="8200725" cy="410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11966" y="3830417"/>
            <a:ext cx="827773" cy="19731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32012" y="183223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32012" y="183223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774" y="1270136"/>
            <a:ext cx="783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Evaluation on End-to-End Recognition Task</a:t>
            </a:r>
            <a:r>
              <a:rPr lang="en-US" sz="2400"/>
              <a:t>.</a:t>
            </a:r>
            <a:endParaRPr lang="en-US" sz="24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8375" y="2086137"/>
          <a:ext cx="8467248" cy="22250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260824"/>
                <a:gridCol w="1069872"/>
                <a:gridCol w="975467"/>
                <a:gridCol w="1053695"/>
                <a:gridCol w="1053695"/>
                <a:gridCol w="105369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ICDAR2015 (Oriented)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err="1">
                          <a:latin typeface="Times New Roman" panose="02020603050405020304" charset="0"/>
                          <a:cs typeface="Times New Roman" panose="02020603050405020304" charset="0"/>
                        </a:rPr>
                        <a:t>TotalText</a:t>
                      </a:r>
                      <a:r>
                        <a:rPr lang="en-US" sz="16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(Curved)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Methods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Strong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Week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Generic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None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Full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He et al.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 [1]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 (CVPR2018)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82.0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77.0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63.0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charset="0"/>
                          <a:sym typeface="+mn-ea"/>
                        </a:rPr>
                        <a:t>FOTS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[2]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(CVPR2018)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81.1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75.9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60.8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charset="0"/>
                          <a:cs typeface="Times New Roman" panose="02020603050405020304" charset="0"/>
                        </a:rPr>
                        <a:t>-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MaskTextSpotter</a:t>
                      </a:r>
                      <a:r>
                        <a:rPr lang="en-US" altLang="zh-CN" sz="1600" baseline="30000">
                          <a:latin typeface="Times New Roman" panose="02020603050405020304" charset="0"/>
                          <a:sym typeface="+mn-ea"/>
                        </a:rPr>
                        <a:t>[3]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(ECCV2018)</a:t>
                      </a:r>
                      <a:endParaRPr lang="en-US" sz="16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79.3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160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73.0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62.4</a:t>
                      </a: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 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52.9</a:t>
                      </a:r>
                      <a:endParaRPr lang="en-US" sz="16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kern="120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71.8</a:t>
                      </a:r>
                      <a:endParaRPr lang="en-US" sz="1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BoundaryTextSpotter(Submission)</a:t>
                      </a:r>
                      <a:endParaRPr lang="en-US" sz="1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79.7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75.2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64.1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65.0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76.1</a:t>
                      </a:r>
                      <a:endParaRPr lang="en-US" sz="1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79408" y="5662328"/>
            <a:ext cx="8785182" cy="66207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127590" y="5662328"/>
            <a:ext cx="8888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[1]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He T et al. An end-to-end textspotter with explicit alignment and attention. CVPR, 2018.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300" b="0" i="0" u="none" strike="noStrike">
                <a:solidFill>
                  <a:srgbClr val="00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[2] 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Liu X et al. Fots: Fast oriented text spotting with a unified network. CVPR, 2018.​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[3] Lyu</a:t>
            </a:r>
            <a:r>
              <a:rPr lang="en-US" altLang="zh-CN" sz="13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et</a:t>
            </a:r>
            <a:r>
              <a:rPr lang="en-US" altLang="zh-CN" sz="1300">
                <a:solidFill>
                  <a:srgbClr val="00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13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al. Mask TextSpotter: An End-to-End Trainable Neural Network for Spotting Text with Arbitrary Shapes. ECCV, 2018.</a:t>
            </a:r>
            <a:endParaRPr lang="en-US" sz="13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Background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0234" y="1194695"/>
            <a:ext cx="2010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Challenges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1847870" y="1921951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Text localization </a:t>
            </a:r>
            <a:endParaRPr lang="zh-CN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2096" y="1921951"/>
            <a:ext cx="178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Text recognition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350848" y="4028451"/>
            <a:ext cx="1614872" cy="13099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020447" y="4019094"/>
            <a:ext cx="1507185" cy="13192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603166" y="3229940"/>
            <a:ext cx="1480714" cy="210842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41743" y="4028451"/>
            <a:ext cx="1079951" cy="35525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1114848">
            <a:off x="701675" y="4796379"/>
            <a:ext cx="1079951" cy="4443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21434475">
            <a:off x="2115282" y="4721644"/>
            <a:ext cx="1367577" cy="3979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676642" y="3996632"/>
            <a:ext cx="258778" cy="54014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1653016">
            <a:off x="4305689" y="4016954"/>
            <a:ext cx="853899" cy="1578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0931052">
            <a:off x="3878071" y="4271630"/>
            <a:ext cx="407991" cy="3660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20931052">
            <a:off x="3963205" y="4638946"/>
            <a:ext cx="407991" cy="27973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1580347">
            <a:off x="3682857" y="3341430"/>
            <a:ext cx="259868" cy="136017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1580347">
            <a:off x="3697412" y="3483654"/>
            <a:ext cx="307158" cy="13169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79940" y="2338454"/>
            <a:ext cx="3157515" cy="1634292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21968" y="2785468"/>
            <a:ext cx="2571494" cy="102505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649100" y="3339610"/>
            <a:ext cx="747891" cy="39324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608519" y="2338453"/>
            <a:ext cx="1480712" cy="870483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275894" y="2565194"/>
            <a:ext cx="435784" cy="1244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/>
        </p:nvSpPr>
        <p:spPr>
          <a:xfrm>
            <a:off x="311153" y="2303226"/>
            <a:ext cx="4835090" cy="3089460"/>
          </a:xfrm>
          <a:prstGeom prst="roundRect">
            <a:avLst>
              <a:gd name="adj" fmla="val 1915"/>
            </a:avLst>
          </a:prstGeom>
          <a:noFill/>
          <a:ln w="127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/>
          <p:cNvSpPr/>
          <p:nvPr/>
        </p:nvSpPr>
        <p:spPr>
          <a:xfrm>
            <a:off x="5554943" y="2303226"/>
            <a:ext cx="2883313" cy="3089460"/>
          </a:xfrm>
          <a:prstGeom prst="roundRect">
            <a:avLst>
              <a:gd name="adj" fmla="val 1915"/>
            </a:avLst>
          </a:prstGeom>
          <a:noFill/>
          <a:ln w="127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42885" y="3582809"/>
            <a:ext cx="1300068" cy="124653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640165" y="3582809"/>
            <a:ext cx="1365959" cy="43336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63088" y="2359843"/>
            <a:ext cx="469256" cy="115243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640165" y="4106335"/>
            <a:ext cx="1365958" cy="71409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5632839" y="2366217"/>
            <a:ext cx="2136913" cy="112893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628925" y="4897713"/>
            <a:ext cx="2720539" cy="4244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3463" y="5475704"/>
            <a:ext cx="514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Hard to describe irregular text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Contains a lot of background noise &amp; artistic fonts</a:t>
            </a: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5451890" y="5475704"/>
            <a:ext cx="2986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Diverse Layout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Introduce extra noise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410" y="1342931"/>
            <a:ext cx="809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The Impact of Recognition Task to Detection Task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73000" y="2335797"/>
          <a:ext cx="6821349" cy="2595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37893"/>
                <a:gridCol w="1437893"/>
                <a:gridCol w="1212143"/>
                <a:gridCol w="1378913"/>
                <a:gridCol w="13545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" pitchFamily="2" charset="0"/>
                        </a:rPr>
                        <a:t>Dataset </a:t>
                      </a:r>
                      <a:endParaRPr lang="en-US" sz="1600" b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" pitchFamily="2" charset="0"/>
                        </a:rPr>
                        <a:t>Method</a:t>
                      </a:r>
                      <a:endParaRPr lang="en-US" sz="1600" b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" pitchFamily="2" charset="0"/>
                        </a:rPr>
                        <a:t>Precision</a:t>
                      </a:r>
                      <a:endParaRPr lang="en-US" sz="1600" b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" pitchFamily="2" charset="0"/>
                        </a:rPr>
                        <a:t>Recall</a:t>
                      </a:r>
                      <a:endParaRPr lang="en-US" sz="1600" b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Times" pitchFamily="2" charset="0"/>
                        </a:rPr>
                        <a:t>F-measure</a:t>
                      </a:r>
                      <a:endParaRPr lang="en-US" sz="1600" b="0"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>
                          <a:latin typeface="Times" pitchFamily="2" charset="0"/>
                        </a:rPr>
                        <a:t>ICDAR2015</a:t>
                      </a:r>
                      <a:endParaRPr lang="en-US" sz="1600">
                        <a:latin typeface="Times" pitchFamily="2" charset="0"/>
                      </a:endParaRPr>
                    </a:p>
                    <a:p>
                      <a:r>
                        <a:rPr lang="en-US" sz="1600">
                          <a:latin typeface="Times" pitchFamily="2" charset="0"/>
                        </a:rPr>
                        <a:t>(Oriented)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" pitchFamily="2" charset="0"/>
                        </a:rPr>
                        <a:t>Detect only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88.1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82.2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85.0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End-to-End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89.8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87.5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88.6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Gain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+1.7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+5.3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FF0000"/>
                          </a:solidFill>
                          <a:latin typeface="Times" pitchFamily="2" charset="0"/>
                        </a:rPr>
                        <a:t>+3.6</a:t>
                      </a:r>
                      <a:endParaRPr lang="en-US" sz="1600">
                        <a:solidFill>
                          <a:srgbClr val="FF0000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>
                          <a:latin typeface="Times" pitchFamily="2" charset="0"/>
                        </a:rPr>
                        <a:t>TotalText</a:t>
                      </a:r>
                      <a:endParaRPr lang="en-US" sz="1600">
                        <a:latin typeface="Times" pitchFamily="2" charset="0"/>
                      </a:endParaRPr>
                    </a:p>
                    <a:p>
                      <a:r>
                        <a:rPr lang="en-US" sz="1600">
                          <a:latin typeface="Times" pitchFamily="2" charset="0"/>
                        </a:rPr>
                        <a:t>(Curved)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" pitchFamily="2" charset="0"/>
                        </a:rPr>
                        <a:t>Detect only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85.2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83.5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84.3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End-to-End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88.9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85.0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87.0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Gain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+3.7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Times" pitchFamily="2" charset="0"/>
                        </a:rPr>
                        <a:t>+1.5</a:t>
                      </a:r>
                      <a:endParaRPr lang="en-US" sz="160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FF0000"/>
                          </a:solidFill>
                          <a:latin typeface="Times" pitchFamily="2" charset="0"/>
                        </a:rPr>
                        <a:t>+2.7</a:t>
                      </a:r>
                      <a:endParaRPr lang="en-US" sz="1600">
                        <a:solidFill>
                          <a:srgbClr val="FF0000"/>
                        </a:solidFill>
                        <a:latin typeface="Times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3043" y="5515069"/>
            <a:ext cx="848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Recognition task promotes detection performance a lot with boundary representation.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32012" y="183223"/>
            <a:ext cx="7950033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latin typeface="Times New Roman" panose="02020603050405020304" charset="0"/>
                <a:cs typeface="Times New Roman" panose="02020603050405020304" charset="0"/>
              </a:rPr>
              <a:t>All You Need is Boundary: Toward Arbitrary-Shaped Text Spotting. [Submission]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22419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</a:rPr>
              <a:t>Background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Our Works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  <a:sym typeface="+mn-ea"/>
              </a:rPr>
              <a:t>Current Issues</a:t>
            </a:r>
            <a:endParaRPr lang="en-US" altLang="zh-CN" sz="2400" b="1"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Future Trends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5" y="204302"/>
            <a:ext cx="8097964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Unfair experimental settings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8305" y="1174322"/>
            <a:ext cx="724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In some recent works, different experimental settings are used. It is hard to judge which one is the key factor for the final improvement.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37608" y="1903212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Text Detection task, on ICDAR15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951548" y="2426435"/>
          <a:ext cx="7487124" cy="81216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125087"/>
                <a:gridCol w="1674016"/>
                <a:gridCol w="1660777"/>
                <a:gridCol w="1476605"/>
                <a:gridCol w="1550639"/>
              </a:tblGrid>
              <a:tr h="373945">
                <a:tc>
                  <a:txBody>
                    <a:bodyPr/>
                    <a:lstStyle/>
                    <a:p>
                      <a:pPr algn="ctr" fontAlgn="ctr"/>
                      <a:endParaRPr lang="en-US" sz="1800" b="0" kern="1200">
                        <a:solidFill>
                          <a:schemeClr val="tx1"/>
                        </a:solidFill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Method 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Method 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Method 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TextField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F-score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87.1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87.5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86.8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82.4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51547" y="3237885"/>
          <a:ext cx="7487125" cy="1235791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328014"/>
                <a:gridCol w="1471089"/>
                <a:gridCol w="1676156"/>
                <a:gridCol w="1461225"/>
                <a:gridCol w="1550641"/>
              </a:tblGrid>
              <a:tr h="12357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Training Set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ICDAR17-MLT</a:t>
                      </a:r>
                      <a:r>
                        <a:rPr lang="en-US" altLang="zh-CN" sz="180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;</a:t>
                      </a:r>
                      <a:endParaRPr lang="en-US" altLang="zh-CN" sz="1800" u="none" strike="noStrike" dirty="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 ICDAR15;</a:t>
                      </a:r>
                      <a:endParaRPr lang="en-US" altLang="zh-CN" sz="1800" u="none" strike="noStrike" dirty="0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SynthText;</a:t>
                      </a:r>
                      <a:r>
                        <a:rPr lang="en-US" altLang="zh-CN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zh-CN" sz="1600" b="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COCO-Text;</a:t>
                      </a:r>
                      <a:endParaRPr lang="en-US" altLang="zh-CN" sz="1600" b="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ICDAR17-MLT ; 30K(Private data);</a:t>
                      </a:r>
                      <a:endParaRPr lang="en-US" altLang="zh-CN" sz="1600" b="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altLang="zh-CN" sz="16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ICDAR15;</a:t>
                      </a:r>
                      <a:endParaRPr lang="en-US" altLang="zh-CN" sz="1600" b="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err="1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SynthText</a:t>
                      </a:r>
                      <a:r>
                        <a:rPr lang="en-US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;</a:t>
                      </a:r>
                      <a:endParaRPr lang="en-US" sz="180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ICDAR15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SynthText;</a:t>
                      </a:r>
                      <a:endParaRPr lang="en-US" sz="1800" b="0" u="none" strike="noStrike"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ICDAR15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951546" y="4473676"/>
          <a:ext cx="7487125" cy="423501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271677"/>
                <a:gridCol w="1527427"/>
                <a:gridCol w="1675915"/>
                <a:gridCol w="1508728"/>
                <a:gridCol w="1503378"/>
              </a:tblGrid>
              <a:tr h="423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Backbone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Resnet152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Resnet50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Resnet50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VGG16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951547" y="4905097"/>
          <a:ext cx="7487124" cy="557429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249689"/>
                <a:gridCol w="1557104"/>
                <a:gridCol w="1668225"/>
                <a:gridCol w="1461467"/>
                <a:gridCol w="1550639"/>
              </a:tblGrid>
              <a:tr h="357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Resolution of test image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2240*1260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1600*900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2240</a:t>
                      </a:r>
                      <a:r>
                        <a:rPr lang="zh-CN" altLang="en-US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*</a:t>
                      </a:r>
                      <a:r>
                        <a:rPr lang="en-US" altLang="zh-CN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1260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u="none" strike="noStrike" dirty="0"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1280*720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charset="0"/>
                        <a:ea typeface="等线" panose="02010600030101010101" charset="-122"/>
                        <a:cs typeface="Times New Roman" panose="02020603050405020304" charset="0"/>
                      </a:endParaRPr>
                    </a:p>
                  </a:txBody>
                  <a:tcPr marL="8789" marR="8789" marT="8789" marB="0" anchor="ctr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18305" y="5890908"/>
            <a:ext cx="7060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Method A, B, C are published at top conference or top journal in 2019.</a:t>
            </a:r>
            <a:endParaRPr 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Imperfect evaluation protocol</a:t>
            </a:r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45915" y="1462670"/>
            <a:ext cx="2881458" cy="1170732"/>
            <a:chOff x="749896" y="1845832"/>
            <a:chExt cx="3650211" cy="17041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749896" y="1845832"/>
              <a:ext cx="3650211" cy="170413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430867" y="2226734"/>
              <a:ext cx="2235200" cy="8382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93642" y="3411364"/>
            <a:ext cx="2237829" cy="1883506"/>
            <a:chOff x="1665304" y="3742267"/>
            <a:chExt cx="2237829" cy="18835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665304" y="3742267"/>
              <a:ext cx="2237829" cy="1883506"/>
            </a:xfrm>
            <a:prstGeom prst="rect">
              <a:avLst/>
            </a:prstGeom>
          </p:spPr>
        </p:pic>
        <p:sp>
          <p:nvSpPr>
            <p:cNvPr id="6" name="任意多边形: 形状 5"/>
            <p:cNvSpPr/>
            <p:nvPr/>
          </p:nvSpPr>
          <p:spPr>
            <a:xfrm>
              <a:off x="1813560" y="4038600"/>
              <a:ext cx="1897380" cy="1285499"/>
            </a:xfrm>
            <a:custGeom>
              <a:avLst/>
              <a:gdLst>
                <a:gd name="connsiteX0" fmla="*/ 60960 w 1897380"/>
                <a:gd name="connsiteY0" fmla="*/ 1424940 h 1424940"/>
                <a:gd name="connsiteX1" fmla="*/ 0 w 1897380"/>
                <a:gd name="connsiteY1" fmla="*/ 739140 h 1424940"/>
                <a:gd name="connsiteX2" fmla="*/ 358140 w 1897380"/>
                <a:gd name="connsiteY2" fmla="*/ 236220 h 1424940"/>
                <a:gd name="connsiteX3" fmla="*/ 990600 w 1897380"/>
                <a:gd name="connsiteY3" fmla="*/ 0 h 1424940"/>
                <a:gd name="connsiteX4" fmla="*/ 1676400 w 1897380"/>
                <a:gd name="connsiteY4" fmla="*/ 251460 h 1424940"/>
                <a:gd name="connsiteX5" fmla="*/ 1813560 w 1897380"/>
                <a:gd name="connsiteY5" fmla="*/ 419100 h 1424940"/>
                <a:gd name="connsiteX6" fmla="*/ 1897380 w 1897380"/>
                <a:gd name="connsiteY6" fmla="*/ 548640 h 1424940"/>
                <a:gd name="connsiteX7" fmla="*/ 1653540 w 1897380"/>
                <a:gd name="connsiteY7" fmla="*/ 769620 h 1424940"/>
                <a:gd name="connsiteX8" fmla="*/ 1402080 w 1897380"/>
                <a:gd name="connsiteY8" fmla="*/ 411480 h 1424940"/>
                <a:gd name="connsiteX9" fmla="*/ 891540 w 1897380"/>
                <a:gd name="connsiteY9" fmla="*/ 320040 h 1424940"/>
                <a:gd name="connsiteX10" fmla="*/ 548640 w 1897380"/>
                <a:gd name="connsiteY10" fmla="*/ 480060 h 1424940"/>
                <a:gd name="connsiteX11" fmla="*/ 304800 w 1897380"/>
                <a:gd name="connsiteY11" fmla="*/ 868680 h 1424940"/>
                <a:gd name="connsiteX12" fmla="*/ 381000 w 1897380"/>
                <a:gd name="connsiteY12" fmla="*/ 1371600 h 1424940"/>
                <a:gd name="connsiteX13" fmla="*/ 60960 w 1897380"/>
                <a:gd name="connsiteY13" fmla="*/ 142494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7380" h="1424940">
                  <a:moveTo>
                    <a:pt x="60960" y="1424940"/>
                  </a:moveTo>
                  <a:lnTo>
                    <a:pt x="0" y="739140"/>
                  </a:lnTo>
                  <a:lnTo>
                    <a:pt x="358140" y="236220"/>
                  </a:lnTo>
                  <a:lnTo>
                    <a:pt x="990600" y="0"/>
                  </a:lnTo>
                  <a:lnTo>
                    <a:pt x="1676400" y="251460"/>
                  </a:lnTo>
                  <a:lnTo>
                    <a:pt x="1813560" y="419100"/>
                  </a:lnTo>
                  <a:lnTo>
                    <a:pt x="1897380" y="548640"/>
                  </a:lnTo>
                  <a:lnTo>
                    <a:pt x="1653540" y="769620"/>
                  </a:lnTo>
                  <a:lnTo>
                    <a:pt x="1402080" y="411480"/>
                  </a:lnTo>
                  <a:lnTo>
                    <a:pt x="891540" y="320040"/>
                  </a:lnTo>
                  <a:lnTo>
                    <a:pt x="548640" y="480060"/>
                  </a:lnTo>
                  <a:lnTo>
                    <a:pt x="304800" y="868680"/>
                  </a:lnTo>
                  <a:lnTo>
                    <a:pt x="381000" y="1371600"/>
                  </a:lnTo>
                  <a:lnTo>
                    <a:pt x="60960" y="1424940"/>
                  </a:lnTo>
                  <a:close/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73910" y="1421824"/>
            <a:ext cx="3752288" cy="1377858"/>
            <a:chOff x="3804761" y="2361297"/>
            <a:chExt cx="4191774" cy="156933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804761" y="2361297"/>
              <a:ext cx="4191774" cy="1569334"/>
            </a:xfrm>
            <a:prstGeom prst="rect">
              <a:avLst/>
            </a:prstGeom>
          </p:spPr>
        </p:pic>
        <p:sp>
          <p:nvSpPr>
            <p:cNvPr id="11" name="任意多边形: 形状 10"/>
            <p:cNvSpPr/>
            <p:nvPr/>
          </p:nvSpPr>
          <p:spPr>
            <a:xfrm>
              <a:off x="3877733" y="2446867"/>
              <a:ext cx="3928534" cy="1193800"/>
            </a:xfrm>
            <a:custGeom>
              <a:avLst/>
              <a:gdLst>
                <a:gd name="connsiteX0" fmla="*/ 762000 w 3953934"/>
                <a:gd name="connsiteY0" fmla="*/ 42333 h 1193800"/>
                <a:gd name="connsiteX1" fmla="*/ 1083734 w 3953934"/>
                <a:gd name="connsiteY1" fmla="*/ 397933 h 1193800"/>
                <a:gd name="connsiteX2" fmla="*/ 1998134 w 3953934"/>
                <a:gd name="connsiteY2" fmla="*/ 457200 h 1193800"/>
                <a:gd name="connsiteX3" fmla="*/ 3429000 w 3953934"/>
                <a:gd name="connsiteY3" fmla="*/ 524933 h 1193800"/>
                <a:gd name="connsiteX4" fmla="*/ 3826934 w 3953934"/>
                <a:gd name="connsiteY4" fmla="*/ 482600 h 1193800"/>
                <a:gd name="connsiteX5" fmla="*/ 3953934 w 3953934"/>
                <a:gd name="connsiteY5" fmla="*/ 914400 h 1193800"/>
                <a:gd name="connsiteX6" fmla="*/ 3302000 w 3953934"/>
                <a:gd name="connsiteY6" fmla="*/ 982133 h 1193800"/>
                <a:gd name="connsiteX7" fmla="*/ 1905000 w 3953934"/>
                <a:gd name="connsiteY7" fmla="*/ 999066 h 1193800"/>
                <a:gd name="connsiteX8" fmla="*/ 973667 w 3953934"/>
                <a:gd name="connsiteY8" fmla="*/ 990600 h 1193800"/>
                <a:gd name="connsiteX9" fmla="*/ 431800 w 3953934"/>
                <a:gd name="connsiteY9" fmla="*/ 1168400 h 1193800"/>
                <a:gd name="connsiteX10" fmla="*/ 169334 w 3953934"/>
                <a:gd name="connsiteY10" fmla="*/ 1193800 h 1193800"/>
                <a:gd name="connsiteX11" fmla="*/ 0 w 3953934"/>
                <a:gd name="connsiteY11" fmla="*/ 0 h 1193800"/>
                <a:gd name="connsiteX12" fmla="*/ 762000 w 3953934"/>
                <a:gd name="connsiteY12" fmla="*/ 42333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3934" h="1193800">
                  <a:moveTo>
                    <a:pt x="762000" y="42333"/>
                  </a:moveTo>
                  <a:lnTo>
                    <a:pt x="1083734" y="397933"/>
                  </a:lnTo>
                  <a:lnTo>
                    <a:pt x="1998134" y="457200"/>
                  </a:lnTo>
                  <a:lnTo>
                    <a:pt x="3429000" y="524933"/>
                  </a:lnTo>
                  <a:lnTo>
                    <a:pt x="3826934" y="482600"/>
                  </a:lnTo>
                  <a:lnTo>
                    <a:pt x="3953934" y="914400"/>
                  </a:lnTo>
                  <a:lnTo>
                    <a:pt x="3302000" y="982133"/>
                  </a:lnTo>
                  <a:lnTo>
                    <a:pt x="1905000" y="999066"/>
                  </a:lnTo>
                  <a:lnTo>
                    <a:pt x="973667" y="990600"/>
                  </a:lnTo>
                  <a:lnTo>
                    <a:pt x="431800" y="1168400"/>
                  </a:lnTo>
                  <a:lnTo>
                    <a:pt x="169334" y="1193800"/>
                  </a:lnTo>
                  <a:lnTo>
                    <a:pt x="0" y="0"/>
                  </a:lnTo>
                  <a:lnTo>
                    <a:pt x="762000" y="42333"/>
                  </a:lnTo>
                  <a:close/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70314" y="5819848"/>
            <a:ext cx="788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IOU&gt;0.5 is right for detection but making it difficult for recognition in some cases.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425537" y="3676942"/>
            <a:ext cx="3499193" cy="1458512"/>
            <a:chOff x="4315033" y="3619033"/>
            <a:chExt cx="3586736" cy="155770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315033" y="3619033"/>
              <a:ext cx="3586736" cy="1557701"/>
            </a:xfrm>
            <a:prstGeom prst="rect">
              <a:avLst/>
            </a:prstGeom>
          </p:spPr>
        </p:pic>
        <p:sp>
          <p:nvSpPr>
            <p:cNvPr id="15" name="任意多边形: 形状 14"/>
            <p:cNvSpPr/>
            <p:nvPr/>
          </p:nvSpPr>
          <p:spPr>
            <a:xfrm>
              <a:off x="4563533" y="3666067"/>
              <a:ext cx="2895600" cy="1041400"/>
            </a:xfrm>
            <a:custGeom>
              <a:avLst/>
              <a:gdLst>
                <a:gd name="connsiteX0" fmla="*/ 0 w 2895600"/>
                <a:gd name="connsiteY0" fmla="*/ 889000 h 1041400"/>
                <a:gd name="connsiteX1" fmla="*/ 457200 w 2895600"/>
                <a:gd name="connsiteY1" fmla="*/ 287866 h 1041400"/>
                <a:gd name="connsiteX2" fmla="*/ 1227667 w 2895600"/>
                <a:gd name="connsiteY2" fmla="*/ 0 h 1041400"/>
                <a:gd name="connsiteX3" fmla="*/ 2192867 w 2895600"/>
                <a:gd name="connsiteY3" fmla="*/ 33866 h 1041400"/>
                <a:gd name="connsiteX4" fmla="*/ 2810934 w 2895600"/>
                <a:gd name="connsiteY4" fmla="*/ 491066 h 1041400"/>
                <a:gd name="connsiteX5" fmla="*/ 2895600 w 2895600"/>
                <a:gd name="connsiteY5" fmla="*/ 618066 h 1041400"/>
                <a:gd name="connsiteX6" fmla="*/ 2633134 w 2895600"/>
                <a:gd name="connsiteY6" fmla="*/ 821266 h 1041400"/>
                <a:gd name="connsiteX7" fmla="*/ 2074334 w 2895600"/>
                <a:gd name="connsiteY7" fmla="*/ 431800 h 1041400"/>
                <a:gd name="connsiteX8" fmla="*/ 1659467 w 2895600"/>
                <a:gd name="connsiteY8" fmla="*/ 313266 h 1041400"/>
                <a:gd name="connsiteX9" fmla="*/ 1126067 w 2895600"/>
                <a:gd name="connsiteY9" fmla="*/ 389466 h 1041400"/>
                <a:gd name="connsiteX10" fmla="*/ 685800 w 2895600"/>
                <a:gd name="connsiteY10" fmla="*/ 626533 h 1041400"/>
                <a:gd name="connsiteX11" fmla="*/ 304800 w 2895600"/>
                <a:gd name="connsiteY11" fmla="*/ 1041400 h 1041400"/>
                <a:gd name="connsiteX12" fmla="*/ 0 w 2895600"/>
                <a:gd name="connsiteY12" fmla="*/ 8890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5600" h="1041400">
                  <a:moveTo>
                    <a:pt x="0" y="889000"/>
                  </a:moveTo>
                  <a:lnTo>
                    <a:pt x="457200" y="287866"/>
                  </a:lnTo>
                  <a:lnTo>
                    <a:pt x="1227667" y="0"/>
                  </a:lnTo>
                  <a:lnTo>
                    <a:pt x="2192867" y="33866"/>
                  </a:lnTo>
                  <a:lnTo>
                    <a:pt x="2810934" y="491066"/>
                  </a:lnTo>
                  <a:lnTo>
                    <a:pt x="2895600" y="618066"/>
                  </a:lnTo>
                  <a:lnTo>
                    <a:pt x="2633134" y="821266"/>
                  </a:lnTo>
                  <a:lnTo>
                    <a:pt x="2074334" y="431800"/>
                  </a:lnTo>
                  <a:lnTo>
                    <a:pt x="1659467" y="313266"/>
                  </a:lnTo>
                  <a:lnTo>
                    <a:pt x="1126067" y="389466"/>
                  </a:lnTo>
                  <a:lnTo>
                    <a:pt x="685800" y="626533"/>
                  </a:lnTo>
                  <a:lnTo>
                    <a:pt x="304800" y="1041400"/>
                  </a:lnTo>
                  <a:lnTo>
                    <a:pt x="0" y="889000"/>
                  </a:lnTo>
                  <a:close/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537213" y="2563220"/>
            <a:ext cx="179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Detection 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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Wingdings" panose="05000000000000000000" pitchFamily="2" charset="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05068" y="2771826"/>
            <a:ext cx="16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Detection 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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61942" y="5243699"/>
            <a:ext cx="16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Detection 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</a:t>
            </a:r>
            <a:endParaRPr lang="en-US" altLang="zh-CN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35449" y="5135454"/>
            <a:ext cx="16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Detection 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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41898" y="2859553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Recognition 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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166390" y="3026411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Recognition 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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71780" y="5513934"/>
            <a:ext cx="1689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Recognition 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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068" y="5473411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Recognition 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Wingdings" panose="05000000000000000000" pitchFamily="2" charset="2"/>
              </a:rPr>
              <a:t>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Imperfect evaluation protocol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1162" y="5283122"/>
            <a:ext cx="8026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For recognition task, training samples are cropped from image with </a:t>
            </a:r>
            <a:r>
              <a:rPr lang="en-US" altLang="zh-CN" err="1">
                <a:latin typeface="Times New Roman" panose="02020603050405020304" charset="0"/>
                <a:cs typeface="Times New Roman" panose="02020603050405020304" charset="0"/>
              </a:rPr>
              <a:t>groundtruth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 There is a gap between image cropped with </a:t>
            </a:r>
            <a:r>
              <a:rPr lang="en-US" altLang="zh-CN" err="1">
                <a:latin typeface="Times New Roman" panose="02020603050405020304" charset="0"/>
                <a:cs typeface="Times New Roman" panose="02020603050405020304" charset="0"/>
              </a:rPr>
              <a:t>groundtruth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and image cropped with detection result.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403513" y="1182430"/>
            <a:ext cx="6341314" cy="4100692"/>
            <a:chOff x="790999" y="2099867"/>
            <a:chExt cx="3552144" cy="4105569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801547" y="2138529"/>
              <a:ext cx="354159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122779" y="2099867"/>
              <a:ext cx="1145597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Image cropped with </a:t>
              </a:r>
              <a:r>
                <a:rPr lang="en-US" altLang="zh-CN" err="1">
                  <a:latin typeface="Times New Roman" panose="02020603050405020304" charset="0"/>
                  <a:cs typeface="Times New Roman" panose="02020603050405020304" charset="0"/>
                </a:rPr>
                <a:t>groundtruth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820281" y="2141706"/>
              <a:ext cx="1176816" cy="3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Detection result</a:t>
              </a:r>
              <a:endParaRPr lang="en-US" altLang="zh-CN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 flipV="1">
              <a:off x="790999" y="2732339"/>
              <a:ext cx="3546358" cy="737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01547" y="6205436"/>
              <a:ext cx="354057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061751" y="4194240"/>
            <a:ext cx="2015345" cy="100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472" y="4118687"/>
            <a:ext cx="2340704" cy="10696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320" y="3017424"/>
            <a:ext cx="2151618" cy="10498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595" y="3046590"/>
            <a:ext cx="2315581" cy="1086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15376" t="14967" r="8656" b="23326"/>
          <a:stretch>
            <a:fillRect/>
          </a:stretch>
        </p:blipFill>
        <p:spPr>
          <a:xfrm>
            <a:off x="2005098" y="1953573"/>
            <a:ext cx="1985794" cy="95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15376" t="23609" r="8656" b="23326"/>
          <a:stretch>
            <a:fillRect/>
          </a:stretch>
        </p:blipFill>
        <p:spPr>
          <a:xfrm>
            <a:off x="5026202" y="1954679"/>
            <a:ext cx="2155398" cy="89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Limitations of current datasets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92767" y="1539308"/>
            <a:ext cx="3176110" cy="271095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7711" y="4317562"/>
            <a:ext cx="3297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ICDAR13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462 images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English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Focused horizontal scene text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Indoor(mall) and outdoor(street)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102542" y="1297656"/>
            <a:ext cx="4342958" cy="301990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47696" y="4317562"/>
            <a:ext cx="3652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ICDAR15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1500 images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English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Incidental oriented text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Indoor(mall) and outdoor(urban environments)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Limitations of current datasets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90903" y="4246170"/>
            <a:ext cx="3924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err="1">
                <a:latin typeface="Times New Roman" panose="02020603050405020304"/>
                <a:cs typeface="Times New Roman" panose="02020603050405020304"/>
              </a:rPr>
              <a:t>TotalText</a:t>
            </a:r>
            <a:endParaRPr lang="en-US" altLang="zh-CN" b="1">
              <a:latin typeface="Times New Roman" panose="02020603050405020304"/>
              <a:cs typeface="Times New Roman" panose="020206030504050203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/>
                <a:cs typeface="Times New Roman" panose="02020603050405020304"/>
              </a:rPr>
              <a:t>1555 images </a:t>
            </a:r>
            <a:endParaRPr lang="en-US" altLang="zh-CN">
              <a:latin typeface="Times New Roman" panose="02020603050405020304"/>
              <a:cs typeface="Times New Roman" panose="020206030504050203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/>
                <a:cs typeface="Times New Roman" panose="02020603050405020304"/>
              </a:rPr>
              <a:t>English</a:t>
            </a:r>
            <a:endParaRPr lang="en-US" altLang="zh-CN">
              <a:latin typeface="Times New Roman" panose="02020603050405020304"/>
              <a:cs typeface="Times New Roman" panose="020206030504050203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Horizontal, o</a:t>
            </a:r>
            <a:r>
              <a:rPr lang="en-US" altLang="zh-CN">
                <a:latin typeface="Times New Roman" panose="02020603050405020304"/>
                <a:cs typeface="Times New Roman" panose="02020603050405020304"/>
              </a:rPr>
              <a:t>riented and Curved text</a:t>
            </a:r>
            <a:endParaRPr lang="en-US" altLang="zh-CN">
              <a:latin typeface="Times New Roman" panose="02020603050405020304"/>
              <a:cs typeface="Times New Roman" panose="02020603050405020304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  <a:defRPr/>
            </a:pPr>
            <a:r>
              <a:rPr lang="en-US" altLang="zh-CN">
                <a:latin typeface="Times New Roman" panose="02020603050405020304"/>
                <a:cs typeface="Times New Roman" panose="02020603050405020304"/>
              </a:rPr>
              <a:t>Indoor(shop) and outdoor(urban environments)</a:t>
            </a:r>
            <a:endParaRPr lang="zh-CN" altLang="en-US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3739" y="4246170"/>
            <a:ext cx="34785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ICDAR17-MLT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2700 images per language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7 languages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Oriented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text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Indoor(mall) and outdoor(urban environments)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697760" y="1530939"/>
            <a:ext cx="4110611" cy="25101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93739" y="1385619"/>
            <a:ext cx="3442952" cy="2560211"/>
            <a:chOff x="790920" y="1849536"/>
            <a:chExt cx="3442952" cy="256021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32217">
              <a:off x="2256310" y="1849536"/>
              <a:ext cx="1977562" cy="1800291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90920" y="1990738"/>
              <a:ext cx="1624100" cy="114431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 rot="21287934">
              <a:off x="799386" y="2942371"/>
              <a:ext cx="3311662" cy="1467376"/>
            </a:xfrm>
            <a:prstGeom prst="rect">
              <a:avLst/>
            </a:prstGeom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Limitations of current datasets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6403" y="1456108"/>
            <a:ext cx="2043739" cy="2342955"/>
            <a:chOff x="604211" y="1547864"/>
            <a:chExt cx="1915151" cy="22677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604211" y="1547864"/>
              <a:ext cx="1915151" cy="194361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740432" y="3458096"/>
              <a:ext cx="1176480" cy="3574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Book cover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259078" y="1419315"/>
            <a:ext cx="2701733" cy="2286273"/>
            <a:chOff x="2604001" y="1603601"/>
            <a:chExt cx="2789777" cy="253790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2725111" y="1603601"/>
              <a:ext cx="1915150" cy="216030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604001" y="3731525"/>
              <a:ext cx="2789777" cy="409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Commodity character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13377" y="3811320"/>
            <a:ext cx="3065348" cy="2347528"/>
            <a:chOff x="5585215" y="1424941"/>
            <a:chExt cx="3065348" cy="234752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5585215" y="1424941"/>
              <a:ext cx="3065348" cy="200815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6309366" y="3403137"/>
              <a:ext cx="1617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Merchant signs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7233" y="3915131"/>
            <a:ext cx="2309063" cy="2333133"/>
            <a:chOff x="-2628496" y="3429000"/>
            <a:chExt cx="2219325" cy="203382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2628496" y="3429000"/>
              <a:ext cx="2219325" cy="166449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-2323690" y="5093494"/>
              <a:ext cx="12772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Vehicle text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31260" y="3783123"/>
            <a:ext cx="1917937" cy="2465142"/>
            <a:chOff x="586136" y="5006929"/>
            <a:chExt cx="2816818" cy="398054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37979" y="5006929"/>
              <a:ext cx="2571750" cy="3429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86136" y="8429262"/>
              <a:ext cx="2816818" cy="558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Clothing characters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77299" y="1415487"/>
            <a:ext cx="2874659" cy="2372046"/>
            <a:chOff x="9084956" y="3982156"/>
            <a:chExt cx="3412374" cy="304281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9084956" y="3982156"/>
              <a:ext cx="3412374" cy="2623209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10114019" y="6551201"/>
              <a:ext cx="1208690" cy="473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Indicator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370028" y="2574783"/>
            <a:ext cx="664220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The number of samples in these datasets is relatively small.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These datasets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are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mainly obtained from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single scene.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53747" y="944529"/>
            <a:ext cx="6642202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Larger benchmark with diverse and complex scenes is needed.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489774" y="204302"/>
            <a:ext cx="7504575" cy="81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Future trends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489585" y="1261745"/>
            <a:ext cx="8386763" cy="3415030"/>
          </a:xfrm>
          <a:prstGeom prst="rect">
            <a:avLst/>
          </a:prstGeom>
          <a:noFill/>
        </p:spPr>
        <p:txBody>
          <a:bodyPr>
            <a:spAutoFit/>
          </a:bodyPr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</a:rPr>
              <a:t>End-to-end recognition and its evaluation protocol should be the mainstream directions.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</a:rPr>
              <a:t>A very large benchmark dataset like ImageNet including plentiful scenarios should be considered.</a:t>
            </a:r>
            <a:endParaRPr lang="en-US" altLang="zh-CN" sz="2400" b="1"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</a:rPr>
              <a:t>OCR and NLP should be deeply fused in many real applications.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9135" y="5074920"/>
            <a:ext cx="3435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Thank you!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Background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37984" y="1261807"/>
            <a:ext cx="4437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Irregular text detection methods</a:t>
            </a:r>
            <a:endParaRPr lang="zh-CN" altLang="en-US" sz="2400" b="1"/>
          </a:p>
        </p:txBody>
      </p:sp>
      <p:sp>
        <p:nvSpPr>
          <p:cNvPr id="9" name="矩形 8"/>
          <p:cNvSpPr/>
          <p:nvPr/>
        </p:nvSpPr>
        <p:spPr>
          <a:xfrm>
            <a:off x="270483" y="5344486"/>
            <a:ext cx="100046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Times New Roman" panose="02020603050405020304" charset="0"/>
              </a:rPr>
              <a:t>[1] Baek Y, et al. Character Region Awareness for Text Detection. CVPR, 2019.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[2] Wang X, et al. Arbitrary Shape Scene Text Detection with Adaptive Text Region Representation. CVPR, 2019.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[3] Yixing Zhu, et al.  TextMountain: Accurate Scene Text Detection via Instance Segmentation. Arxiv, 2018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[4] Shangbang Long, et al.  TextSnake: A Flexible Representation for Detecting Text of Arbitrary Shapes. ECCV, 2018</a:t>
            </a:r>
            <a:endParaRPr lang="en-US" altLang="zh-CN" sz="1300">
              <a:latin typeface="Times New Roman" panose="020206030504050203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7127" y="5364589"/>
            <a:ext cx="8519213" cy="89016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435" y="2889870"/>
            <a:ext cx="2489611" cy="890472"/>
          </a:xfrm>
          <a:prstGeom prst="rect">
            <a:avLst/>
          </a:prstGeom>
        </p:spPr>
      </p:pic>
      <p:cxnSp>
        <p:nvCxnSpPr>
          <p:cNvPr id="19" name="直接连接符 17"/>
          <p:cNvCxnSpPr>
            <a:cxnSpLocks noChangeShapeType="1"/>
          </p:cNvCxnSpPr>
          <p:nvPr/>
        </p:nvCxnSpPr>
        <p:spPr bwMode="auto">
          <a:xfrm>
            <a:off x="2955286" y="1991646"/>
            <a:ext cx="0" cy="292551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sp>
        <p:nvSpPr>
          <p:cNvPr id="15" name="矩形 14"/>
          <p:cNvSpPr/>
          <p:nvPr/>
        </p:nvSpPr>
        <p:spPr>
          <a:xfrm>
            <a:off x="255315" y="4116564"/>
            <a:ext cx="2699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Character-based method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[1]</a:t>
            </a:r>
            <a:endParaRPr lang="zh-CN" altLang="en-US" baseline="300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26" y="2889870"/>
            <a:ext cx="2658982" cy="892552"/>
          </a:xfrm>
          <a:prstGeom prst="rect">
            <a:avLst/>
          </a:prstGeom>
        </p:spPr>
      </p:pic>
      <p:cxnSp>
        <p:nvCxnSpPr>
          <p:cNvPr id="22" name="直接连接符 17"/>
          <p:cNvCxnSpPr>
            <a:cxnSpLocks noChangeShapeType="1"/>
          </p:cNvCxnSpPr>
          <p:nvPr/>
        </p:nvCxnSpPr>
        <p:spPr bwMode="auto">
          <a:xfrm>
            <a:off x="5865400" y="1923489"/>
            <a:ext cx="0" cy="292551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41103" y="2609660"/>
            <a:ext cx="2781243" cy="142967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041525" y="4116564"/>
            <a:ext cx="2486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Polygon-based method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[2]</a:t>
            </a:r>
            <a:endParaRPr lang="zh-CN" altLang="en-US" baseline="30000"/>
          </a:p>
        </p:txBody>
      </p:sp>
      <p:sp>
        <p:nvSpPr>
          <p:cNvPr id="25" name="矩形 24"/>
          <p:cNvSpPr/>
          <p:nvPr/>
        </p:nvSpPr>
        <p:spPr>
          <a:xfrm>
            <a:off x="5865400" y="4116564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Segmentation-based methods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[3,4]</a:t>
            </a:r>
            <a:endParaRPr lang="zh-CN" altLang="en-US" baseline="30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Background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969" y="946530"/>
            <a:ext cx="4722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Irregular text recognition methods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17"/>
          <p:cNvCxnSpPr>
            <a:cxnSpLocks noChangeShapeType="1"/>
          </p:cNvCxnSpPr>
          <p:nvPr/>
        </p:nvCxnSpPr>
        <p:spPr bwMode="auto">
          <a:xfrm>
            <a:off x="4480366" y="1551612"/>
            <a:ext cx="0" cy="369420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sp>
        <p:nvSpPr>
          <p:cNvPr id="22" name="矩形 21"/>
          <p:cNvSpPr/>
          <p:nvPr/>
        </p:nvSpPr>
        <p:spPr>
          <a:xfrm>
            <a:off x="354013" y="5424849"/>
            <a:ext cx="8459787" cy="8299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94503" y="5389232"/>
            <a:ext cx="89479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Times New Roman" panose="02020603050405020304" charset="0"/>
              </a:rPr>
              <a:t>[1] </a:t>
            </a:r>
            <a:r>
              <a:rPr lang="en-US" altLang="zh-CN" sz="1300" err="1">
                <a:latin typeface="Times New Roman" panose="02020603050405020304" charset="0"/>
              </a:rPr>
              <a:t>Zhanzhan</a:t>
            </a:r>
            <a:r>
              <a:rPr lang="en-US" altLang="zh-CN" sz="1300">
                <a:latin typeface="Times New Roman" panose="02020603050405020304" charset="0"/>
              </a:rPr>
              <a:t> Cheng , et al. AON: Towards Arbitrarily-Oriented Text Recognition . CVPR,</a:t>
            </a:r>
            <a:r>
              <a:rPr lang="zh-CN" altLang="en-US" sz="1300">
                <a:latin typeface="Times New Roman" panose="02020603050405020304" charset="0"/>
              </a:rPr>
              <a:t> </a:t>
            </a:r>
            <a:r>
              <a:rPr lang="en-US" altLang="zh-CN" sz="1300">
                <a:latin typeface="Times New Roman" panose="02020603050405020304" charset="0"/>
              </a:rPr>
              <a:t>2018.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[2] Minghui Liao et al. Scene Text Recognition from Two-Dimensional Perspective. AAAI, 2019</a:t>
            </a:r>
            <a:endParaRPr lang="zh-CN" altLang="en-US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[3] </a:t>
            </a:r>
            <a:r>
              <a:rPr lang="en-US" altLang="zh-CN" sz="1300" err="1">
                <a:latin typeface="Times New Roman" panose="02020603050405020304" charset="0"/>
              </a:rPr>
              <a:t>Baoguang</a:t>
            </a:r>
            <a:r>
              <a:rPr lang="en-US" altLang="zh-CN" sz="1300">
                <a:latin typeface="Times New Roman" panose="02020603050405020304" charset="0"/>
              </a:rPr>
              <a:t> Shi, et al. ASTER: An Attentional Scene Text Recognizer with Flexible Rectification . TPAMI, 2018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[4] Hui Li, et al, Show, Attend and Read: A Simple and Strong Baseline for Irregular Text Recognition. AAAI, 2019</a:t>
            </a:r>
            <a:endParaRPr lang="en-US" altLang="zh-CN" sz="1300">
              <a:latin typeface="Times New Roman" panose="0202060305040502030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05232" y="1551612"/>
            <a:ext cx="1411474" cy="1411698"/>
            <a:chOff x="1505232" y="1719112"/>
            <a:chExt cx="1411474" cy="14116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32426" y="1854556"/>
              <a:ext cx="1157086" cy="1147523"/>
            </a:xfrm>
            <a:prstGeom prst="rect">
              <a:avLst/>
            </a:prstGeom>
          </p:spPr>
        </p:pic>
        <p:sp>
          <p:nvSpPr>
            <p:cNvPr id="13" name="箭头: 右 12"/>
            <p:cNvSpPr/>
            <p:nvPr/>
          </p:nvSpPr>
          <p:spPr>
            <a:xfrm>
              <a:off x="1750832" y="3030031"/>
              <a:ext cx="920269" cy="100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箭头: 右 19"/>
            <p:cNvSpPr/>
            <p:nvPr/>
          </p:nvSpPr>
          <p:spPr>
            <a:xfrm rot="16200000">
              <a:off x="2406182" y="2377927"/>
              <a:ext cx="920269" cy="100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箭头: 右 23"/>
            <p:cNvSpPr/>
            <p:nvPr/>
          </p:nvSpPr>
          <p:spPr>
            <a:xfrm rot="10800000">
              <a:off x="1750833" y="1719112"/>
              <a:ext cx="920269" cy="100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箭头: 右 24"/>
            <p:cNvSpPr/>
            <p:nvPr/>
          </p:nvSpPr>
          <p:spPr>
            <a:xfrm rot="5400000">
              <a:off x="1095487" y="2342039"/>
              <a:ext cx="920269" cy="100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357250" y="2978746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Multi-directional feature-based method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[1]</a:t>
            </a:r>
            <a:endParaRPr lang="zh-CN" altLang="en-US"/>
          </a:p>
        </p:txBody>
      </p:sp>
      <p:cxnSp>
        <p:nvCxnSpPr>
          <p:cNvPr id="26" name="直接连接符 17"/>
          <p:cNvCxnSpPr>
            <a:cxnSpLocks noChangeShapeType="1"/>
          </p:cNvCxnSpPr>
          <p:nvPr/>
        </p:nvCxnSpPr>
        <p:spPr bwMode="auto">
          <a:xfrm flipV="1">
            <a:off x="611188" y="3429003"/>
            <a:ext cx="7504575" cy="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6442876" y="1783483"/>
            <a:ext cx="1223572" cy="1028662"/>
            <a:chOff x="34345880" y="19921474"/>
            <a:chExt cx="8768636" cy="3862971"/>
          </a:xfrm>
        </p:grpSpPr>
        <p:sp>
          <p:nvSpPr>
            <p:cNvPr id="29" name="矩形 28"/>
            <p:cNvSpPr/>
            <p:nvPr/>
          </p:nvSpPr>
          <p:spPr>
            <a:xfrm>
              <a:off x="34345880" y="19921474"/>
              <a:ext cx="8768636" cy="38629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35140984" y="23119724"/>
              <a:ext cx="450000" cy="270000"/>
            </a:xfrm>
            <a:prstGeom prst="rect">
              <a:avLst/>
            </a:prstGeom>
            <a:solidFill>
              <a:srgbClr val="FF00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36884806" y="21409638"/>
              <a:ext cx="450000" cy="252000"/>
            </a:xfrm>
            <a:prstGeom prst="rect">
              <a:avLst/>
            </a:prstGeom>
            <a:solidFill>
              <a:srgbClr val="92D05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2" name="矩形 31"/>
            <p:cNvSpPr/>
            <p:nvPr/>
          </p:nvSpPr>
          <p:spPr>
            <a:xfrm>
              <a:off x="35935515" y="22299992"/>
              <a:ext cx="540000" cy="284400"/>
            </a:xfrm>
            <a:prstGeom prst="rect">
              <a:avLst/>
            </a:prstGeom>
            <a:solidFill>
              <a:srgbClr val="FFC0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38020571" y="21083387"/>
              <a:ext cx="414000" cy="216000"/>
            </a:xfrm>
            <a:prstGeom prst="rect">
              <a:avLst/>
            </a:prstGeom>
            <a:solidFill>
              <a:srgbClr val="00B05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39218199" y="20633013"/>
              <a:ext cx="327600" cy="252000"/>
            </a:xfrm>
            <a:prstGeom prst="rect">
              <a:avLst/>
            </a:prstGeom>
            <a:solidFill>
              <a:srgbClr val="00B0F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40618229" y="20463381"/>
              <a:ext cx="295200" cy="226800"/>
            </a:xfrm>
            <a:prstGeom prst="rect">
              <a:avLst/>
            </a:prstGeom>
            <a:solidFill>
              <a:srgbClr val="92D05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  <p:sp>
          <p:nvSpPr>
            <p:cNvPr id="36" name="矩形 35"/>
            <p:cNvSpPr/>
            <p:nvPr/>
          </p:nvSpPr>
          <p:spPr>
            <a:xfrm>
              <a:off x="42149617" y="20481606"/>
              <a:ext cx="309600" cy="219600"/>
            </a:xfrm>
            <a:prstGeom prst="rect">
              <a:avLst/>
            </a:prstGeom>
            <a:solidFill>
              <a:srgbClr val="7030A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45" y="1777527"/>
            <a:ext cx="1475031" cy="103461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780527" y="2976241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Segmentation-based method</a:t>
            </a:r>
            <a:r>
              <a:rPr lang="en-US" altLang="zh-CN" baseline="30000">
                <a:latin typeface="Times New Roman" panose="02020603050405020304" charset="0"/>
                <a:sym typeface="+mn-ea"/>
              </a:rPr>
              <a:t>[2]</a:t>
            </a:r>
            <a:endParaRPr lang="zh-CN" altLang="en-US" baseline="30000"/>
          </a:p>
        </p:txBody>
      </p:sp>
      <p:pic>
        <p:nvPicPr>
          <p:cNvPr id="16387" name="图片 163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5" y="3858368"/>
            <a:ext cx="877760" cy="923577"/>
          </a:xfrm>
          <a:prstGeom prst="rect">
            <a:avLst/>
          </a:prstGeom>
        </p:spPr>
      </p:pic>
      <p:pic>
        <p:nvPicPr>
          <p:cNvPr id="16388" name="图片 163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966" y="4021270"/>
            <a:ext cx="1963424" cy="626845"/>
          </a:xfrm>
          <a:prstGeom prst="rect">
            <a:avLst/>
          </a:prstGeom>
        </p:spPr>
      </p:pic>
      <p:sp>
        <p:nvSpPr>
          <p:cNvPr id="43" name="箭头: 右 42"/>
          <p:cNvSpPr/>
          <p:nvPr/>
        </p:nvSpPr>
        <p:spPr>
          <a:xfrm>
            <a:off x="1606011" y="4233582"/>
            <a:ext cx="542178" cy="2023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89" name="文本框 16388"/>
          <p:cNvSpPr txBox="1"/>
          <p:nvPr/>
        </p:nvSpPr>
        <p:spPr>
          <a:xfrm>
            <a:off x="1561878" y="395441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latin typeface="Times New Roman" panose="02020603050405020304" charset="0"/>
                <a:cs typeface="Times New Roman" panose="02020603050405020304" charset="0"/>
              </a:rPr>
              <a:t>TPS</a:t>
            </a:r>
            <a:endParaRPr lang="zh-CN" altLang="en-US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390" name="矩形 16389"/>
          <p:cNvSpPr/>
          <p:nvPr/>
        </p:nvSpPr>
        <p:spPr>
          <a:xfrm>
            <a:off x="919599" y="4819504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</a:rPr>
              <a:t>Rectification-based method</a:t>
            </a:r>
            <a:r>
              <a:rPr lang="en-US" altLang="zh-CN" baseline="30000">
                <a:latin typeface="Times New Roman" panose="02020603050405020304" charset="0"/>
              </a:rPr>
              <a:t>[3]</a:t>
            </a:r>
            <a:endParaRPr lang="zh-CN" altLang="en-US" baseline="30000"/>
          </a:p>
        </p:txBody>
      </p:sp>
      <p:pic>
        <p:nvPicPr>
          <p:cNvPr id="16393" name="图片 16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798" y="3763123"/>
            <a:ext cx="2945076" cy="238205"/>
          </a:xfrm>
          <a:prstGeom prst="rect">
            <a:avLst/>
          </a:prstGeom>
        </p:spPr>
      </p:pic>
      <p:pic>
        <p:nvPicPr>
          <p:cNvPr id="16394" name="图片 163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107" y="4031696"/>
            <a:ext cx="2900409" cy="677117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4939648" y="4817426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charset="0"/>
              </a:rPr>
              <a:t>2D-attention based method</a:t>
            </a:r>
            <a:r>
              <a:rPr lang="en-US" altLang="zh-CN" baseline="30000">
                <a:latin typeface="Times New Roman" panose="02020603050405020304" charset="0"/>
              </a:rPr>
              <a:t>[4]</a:t>
            </a:r>
            <a:endParaRPr lang="zh-CN" altLang="en-US" baseline="30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Background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62435" y="938333"/>
            <a:ext cx="3762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Irregular text spotting</a:t>
            </a:r>
            <a:endParaRPr lang="zh-CN" altLang="en-US" sz="3200"/>
          </a:p>
        </p:txBody>
      </p:sp>
      <p:cxnSp>
        <p:nvCxnSpPr>
          <p:cNvPr id="5" name="直接连接符 17"/>
          <p:cNvCxnSpPr>
            <a:cxnSpLocks noChangeShapeType="1"/>
          </p:cNvCxnSpPr>
          <p:nvPr/>
        </p:nvCxnSpPr>
        <p:spPr bwMode="auto">
          <a:xfrm flipV="1">
            <a:off x="611188" y="3369240"/>
            <a:ext cx="7796212" cy="317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ot"/>
            <a:round/>
          </a:ln>
        </p:spPr>
      </p:cxnSp>
      <p:sp>
        <p:nvSpPr>
          <p:cNvPr id="6" name="文本框 72"/>
          <p:cNvSpPr txBox="1">
            <a:spLocks noChangeArrowheads="1"/>
          </p:cNvSpPr>
          <p:nvPr/>
        </p:nvSpPr>
        <p:spPr bwMode="auto">
          <a:xfrm>
            <a:off x="2419467" y="2996373"/>
            <a:ext cx="388801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>
                <a:latin typeface="Times New Roman" panose="02020603050405020304" charset="0"/>
                <a:sym typeface="+mn-ea"/>
              </a:rPr>
              <a:t>MaskTextSpotter</a:t>
            </a:r>
            <a:r>
              <a:rPr lang="en-US" altLang="zh-CN" sz="1600" baseline="30000">
                <a:latin typeface="Times New Roman" panose="02020603050405020304" charset="0"/>
                <a:sym typeface="+mn-ea"/>
              </a:rPr>
              <a:t>[1]</a:t>
            </a:r>
            <a:r>
              <a:rPr lang="en-US" altLang="zh-CN" sz="1600">
                <a:latin typeface="Times New Roman" panose="02020603050405020304" charset="0"/>
                <a:sym typeface="+mn-ea"/>
              </a:rPr>
              <a:t>: Instance segmentation</a:t>
            </a:r>
            <a:endParaRPr lang="en-US" altLang="zh-CN" sz="1600">
              <a:latin typeface="Times New Roman" panose="02020603050405020304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4013" y="5606662"/>
            <a:ext cx="8459787" cy="648087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92100" y="5572795"/>
            <a:ext cx="1176318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Times New Roman" panose="02020603050405020304" charset="0"/>
              </a:rPr>
              <a:t>[1] Pengyuan Lyu, et al. Mask TextSpotter: An End-to-End Trainable Neural Network for Spotting Text with Arbitrary </a:t>
            </a:r>
            <a:endParaRPr lang="en-US" altLang="zh-CN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      Shapes. ECCV, 2018.</a:t>
            </a:r>
            <a:endParaRPr lang="zh-CN" altLang="en-US" sz="1300">
              <a:latin typeface="Times New Roman" panose="02020603050405020304" charset="0"/>
            </a:endParaRPr>
          </a:p>
          <a:p>
            <a:r>
              <a:rPr lang="en-US" altLang="zh-CN" sz="1300">
                <a:latin typeface="Times New Roman" panose="02020603050405020304" charset="0"/>
              </a:rPr>
              <a:t>[2] Siyang Qin, et al. Towards Unconstrained End-to-End Text Spotting . ICCV, 2019</a:t>
            </a:r>
            <a:endParaRPr lang="en-US" altLang="zh-CN" sz="1300">
              <a:latin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73842" y="3398653"/>
            <a:ext cx="5596315" cy="1697563"/>
          </a:xfrm>
          <a:prstGeom prst="rect">
            <a:avLst/>
          </a:prstGeom>
        </p:spPr>
      </p:pic>
      <p:sp>
        <p:nvSpPr>
          <p:cNvPr id="10" name="文本框 72"/>
          <p:cNvSpPr txBox="1">
            <a:spLocks noChangeArrowheads="1"/>
          </p:cNvSpPr>
          <p:nvPr/>
        </p:nvSpPr>
        <p:spPr bwMode="auto">
          <a:xfrm>
            <a:off x="2500149" y="5140626"/>
            <a:ext cx="388801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>
                <a:latin typeface="Times New Roman" panose="02020603050405020304" charset="0"/>
                <a:sym typeface="+mn-ea"/>
              </a:rPr>
              <a:t>TUTS</a:t>
            </a:r>
            <a:r>
              <a:rPr lang="en-US" altLang="zh-CN" sz="1600" baseline="30000">
                <a:latin typeface="Times New Roman" panose="02020603050405020304" charset="0"/>
                <a:sym typeface="+mn-ea"/>
              </a:rPr>
              <a:t>[2]</a:t>
            </a:r>
            <a:r>
              <a:rPr lang="en-US" altLang="zh-CN" sz="1600">
                <a:latin typeface="Times New Roman" panose="02020603050405020304" charset="0"/>
                <a:sym typeface="+mn-ea"/>
              </a:rPr>
              <a:t>: Detection &amp; 2d-attention</a:t>
            </a:r>
            <a:endParaRPr lang="en-US" altLang="zh-CN" sz="1600">
              <a:latin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47047" y="1462926"/>
            <a:ext cx="4881282" cy="1611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xfrm>
            <a:off x="611188" y="206870"/>
            <a:ext cx="7504575" cy="812165"/>
          </a:xfrm>
        </p:spPr>
        <p:txBody>
          <a:bodyPr>
            <a:normAutofit/>
          </a:bodyPr>
          <a:lstStyle/>
          <a:p>
            <a:r>
              <a:rPr lang="en-US" altLang="zh-CN">
                <a:latin typeface="Times New Roman" panose="02020603050405020304" charset="0"/>
                <a:sym typeface="+mn-ea"/>
              </a:rPr>
              <a:t>Outline</a:t>
            </a:r>
            <a:endParaRPr lang="zh-CN" altLang="en-US"/>
          </a:p>
        </p:txBody>
      </p:sp>
      <p:sp>
        <p:nvSpPr>
          <p:cNvPr id="3" name="文本框 1"/>
          <p:cNvSpPr txBox="1"/>
          <p:nvPr/>
        </p:nvSpPr>
        <p:spPr>
          <a:xfrm>
            <a:off x="615950" y="1298575"/>
            <a:ext cx="8386763" cy="36269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</a:rPr>
              <a:t>Background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 b="1">
                <a:latin typeface="Times New Roman" panose="02020603050405020304" charset="0"/>
                <a:sym typeface="+mn-ea"/>
              </a:rPr>
              <a:t>Our Works</a:t>
            </a:r>
            <a:endParaRPr lang="en-US" altLang="zh-CN" sz="2400" b="1"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 b="1">
                <a:latin typeface="Times New Roman" panose="02020603050405020304" charset="0"/>
                <a:sym typeface="+mn-ea"/>
              </a:rPr>
              <a:t>Irregular text detection</a:t>
            </a:r>
            <a:endParaRPr lang="en-US" altLang="zh-CN" sz="2000" b="1"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recognition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"/>
              <a:defRPr/>
            </a:pPr>
            <a:r>
              <a:rPr lang="en-US" altLang="zh-CN" sz="20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Irregular text spotting</a:t>
            </a:r>
            <a:endParaRPr lang="en-US" altLang="zh-CN" sz="20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Current Issues</a:t>
            </a:r>
            <a:endParaRPr lang="en-US" altLang="zh-CN" sz="2400" b="1">
              <a:latin typeface="Times New Roman" panose="02020603050405020304" charset="0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  <a:defRPr/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Times New Roman" panose="02020603050405020304" charset="0"/>
                <a:ea typeface="+mn-ea"/>
                <a:sym typeface="+mn-ea"/>
              </a:rPr>
              <a:t>Future Trends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Times New Roman" panose="02020603050405020304" charset="0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xfrm>
            <a:off x="527105" y="181401"/>
            <a:ext cx="7504575" cy="812165"/>
          </a:xfrm>
        </p:spPr>
        <p:txBody>
          <a:bodyPr>
            <a:normAutofit fontScale="90000"/>
          </a:bodyPr>
          <a:lstStyle/>
          <a:p>
            <a:r>
              <a:rPr lang="en-US" sz="2700">
                <a:solidFill>
                  <a:srgbClr val="222222"/>
                </a:solidFill>
                <a:latin typeface="Times New Roman" panose="02020603050405020304" charset="0"/>
                <a:cs typeface="Times New Roman" panose="02020603050405020304" charset="0"/>
              </a:rPr>
              <a:t>Textfield: Learning a deep direction field for irregular scene text detection [Xu et al., TIP 2019.]</a:t>
            </a:r>
            <a:endParaRPr lang="zh-CN" altLang="en-US" sz="2700">
              <a:solidFill>
                <a:srgbClr val="FF0000"/>
              </a:solidFill>
            </a:endParaRPr>
          </a:p>
        </p:txBody>
      </p:sp>
      <p:sp>
        <p:nvSpPr>
          <p:cNvPr id="12" name="文本框 78"/>
          <p:cNvSpPr txBox="1"/>
          <p:nvPr/>
        </p:nvSpPr>
        <p:spPr>
          <a:xfrm>
            <a:off x="611505" y="1076960"/>
            <a:ext cx="8024494" cy="40010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 sz="20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ield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 Representation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vs. Bounding Box vs. Text Mask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图片 8" descr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615" y="1477065"/>
            <a:ext cx="2160017" cy="16139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" name="文本框 72"/>
          <p:cNvSpPr txBox="1"/>
          <p:nvPr/>
        </p:nvSpPr>
        <p:spPr>
          <a:xfrm>
            <a:off x="1300981" y="3091234"/>
            <a:ext cx="2160906" cy="30777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Rotated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ectangle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3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359" y="1473836"/>
            <a:ext cx="2149979" cy="16200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72"/>
          <p:cNvSpPr txBox="1"/>
          <p:nvPr/>
        </p:nvSpPr>
        <p:spPr>
          <a:xfrm>
            <a:off x="3756359" y="3073775"/>
            <a:ext cx="2160906" cy="30777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Text Mask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5" name="图片 20" descr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979" y="3611042"/>
            <a:ext cx="2520020" cy="187923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" name="文本框 72"/>
          <p:cNvSpPr txBox="1"/>
          <p:nvPr/>
        </p:nvSpPr>
        <p:spPr>
          <a:xfrm>
            <a:off x="6115979" y="5538686"/>
            <a:ext cx="2436497" cy="30777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ield 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visualization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44"/>
          <p:cNvSpPr txBox="1"/>
          <p:nvPr/>
        </p:nvSpPr>
        <p:spPr>
          <a:xfrm>
            <a:off x="611188" y="3278581"/>
            <a:ext cx="4056380" cy="9518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Bounding Box: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proposal-based methods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fail to accurately delimit irregular texts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44"/>
          <p:cNvSpPr txBox="1"/>
          <p:nvPr/>
        </p:nvSpPr>
        <p:spPr>
          <a:xfrm>
            <a:off x="611188" y="5080097"/>
            <a:ext cx="4056380" cy="95186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ield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 Representation: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flexible representation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precisely describe </a:t>
            </a:r>
            <a:r>
              <a:rPr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irregular texts</a:t>
            </a:r>
            <a:r>
              <a:rPr lang="en-US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44"/>
          <p:cNvSpPr txBox="1"/>
          <p:nvPr/>
        </p:nvSpPr>
        <p:spPr>
          <a:xfrm>
            <a:off x="611188" y="4154432"/>
            <a:ext cx="5211543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50000"/>
              </a:lnSpc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Text Mask: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segmentation-based methods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  <a:defRPr sz="1600"/>
            </a:pPr>
            <a:r>
              <a:rPr>
                <a:latin typeface="Times New Roman" panose="02020603050405020304" charset="0"/>
                <a:cs typeface="Times New Roman" panose="02020603050405020304" charset="0"/>
              </a:rPr>
              <a:t>hard to extract text instances from the </a:t>
            </a:r>
            <a:r>
              <a:rPr sz="1600">
                <a:latin typeface="Times New Roman" panose="02020603050405020304" charset="0"/>
                <a:cs typeface="Times New Roman" panose="02020603050405020304" charset="0"/>
              </a:rPr>
              <a:t>predicted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 text areas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72"/>
          <p:cNvSpPr txBox="1"/>
          <p:nvPr/>
        </p:nvSpPr>
        <p:spPr>
          <a:xfrm>
            <a:off x="6215974" y="3090927"/>
            <a:ext cx="2160906" cy="30777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Predicted Text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Mask</a:t>
            </a:r>
            <a:endParaRPr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1" name="图片 4" descr="图片 4"/>
          <p:cNvPicPr>
            <a:picLocks noChangeAspect="1"/>
          </p:cNvPicPr>
          <p:nvPr/>
        </p:nvPicPr>
        <p:blipFill>
          <a:blip r:embed="rId4"/>
          <a:srcRect l="4941" r="4446"/>
          <a:stretch>
            <a:fillRect/>
          </a:stretch>
        </p:blipFill>
        <p:spPr>
          <a:xfrm>
            <a:off x="6215974" y="1471042"/>
            <a:ext cx="1949300" cy="16200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" name="图片 5" descr="图片 5"/>
          <p:cNvPicPr>
            <a:picLocks noChangeAspect="1"/>
          </p:cNvPicPr>
          <p:nvPr/>
        </p:nvPicPr>
        <p:blipFill>
          <a:blip r:embed="rId5"/>
          <a:srcRect t="3703" b="4745"/>
          <a:stretch>
            <a:fillRect/>
          </a:stretch>
        </p:blipFill>
        <p:spPr>
          <a:xfrm>
            <a:off x="8165425" y="1471043"/>
            <a:ext cx="200746" cy="16200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15123</Words>
  <Application>WPS 演示</Application>
  <PresentationFormat>On-screen Show (4:3)</PresentationFormat>
  <Paragraphs>1164</Paragraphs>
  <Slides>48</Slides>
  <Notes>47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6" baseType="lpstr">
      <vt:lpstr>Arial</vt:lpstr>
      <vt:lpstr>宋体</vt:lpstr>
      <vt:lpstr>Wingdings</vt:lpstr>
      <vt:lpstr>Times New Roman</vt:lpstr>
      <vt:lpstr>微软雅黑</vt:lpstr>
      <vt:lpstr>Times New Roman</vt:lpstr>
      <vt:lpstr>等线</vt:lpstr>
      <vt:lpstr>Wingdings</vt:lpstr>
      <vt:lpstr>Arial Unicode MS</vt:lpstr>
      <vt:lpstr>Calibri Light</vt:lpstr>
      <vt:lpstr>Calibri</vt:lpstr>
      <vt:lpstr>Helvetica Neue Medium</vt:lpstr>
      <vt:lpstr>Calibri</vt:lpstr>
      <vt:lpstr>-webkit-standard</vt:lpstr>
      <vt:lpstr>Segoe Print</vt:lpstr>
      <vt:lpstr>Times</vt:lpstr>
      <vt:lpstr>等线 Light</vt:lpstr>
      <vt:lpstr>Office Theme</vt:lpstr>
      <vt:lpstr>PowerPoint 演示文稿</vt:lpstr>
      <vt:lpstr>Outline</vt:lpstr>
      <vt:lpstr>Background</vt:lpstr>
      <vt:lpstr>Background</vt:lpstr>
      <vt:lpstr>Background</vt:lpstr>
      <vt:lpstr>Background</vt:lpstr>
      <vt:lpstr>Background</vt:lpstr>
      <vt:lpstr>Outline</vt:lpstr>
      <vt:lpstr>Textfield: Learning a deep direction field for irregular scene text detection [Xu et al., TIP 2019.]</vt:lpstr>
      <vt:lpstr>Textfield: Learning a deep direction field for irregular scene text detection [Xu et al., TIP 2019.]</vt:lpstr>
      <vt:lpstr>Textfield: Learning a deep direction field for irregular scene text detection [Xu et al., TIP 2019.]</vt:lpstr>
      <vt:lpstr>Textfield: Learning a deep direction field for irregular scene text detection [Xu et al., TIP 2019.]</vt:lpstr>
      <vt:lpstr>PowerPoint 演示文稿</vt:lpstr>
      <vt:lpstr>PowerPoint 演示文稿</vt:lpstr>
      <vt:lpstr>SegLink: Detect long text with segments and links</vt:lpstr>
      <vt:lpstr>SegLink++: Detecting dense and arbitrary shaped scene text by instance-aware component grouping, PR2019.  </vt:lpstr>
      <vt:lpstr>SegLink++: Detecting dense and arbitrary shaped scene text by instance-aware component grouping, PR2019.</vt:lpstr>
      <vt:lpstr>SegLink++: Detecting dense and arbitrary shaped scene text by instance-aware component grouping, PR2019.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ayumiymk@hotmail.com</dc:creator>
  <cp:lastModifiedBy>xiang</cp:lastModifiedBy>
  <cp:revision>23</cp:revision>
  <dcterms:created xsi:type="dcterms:W3CDTF">2017-09-20T02:26:00Z</dcterms:created>
  <dcterms:modified xsi:type="dcterms:W3CDTF">2019-09-25T06:42:13Z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  <property fmtid="{D5CDD505-2E9C-101B-9397-08002B2CF9AE}" pid="3" name="_readonly">
    <vt:lpwstr/>
  </property>
  <property fmtid="{D5CDD505-2E9C-101B-9397-08002B2CF9AE}" pid="4" name="_change">
    <vt:lpwstr/>
  </property>
  <property fmtid="{D5CDD505-2E9C-101B-9397-08002B2CF9AE}" pid="5" name="_full-control">
    <vt:lpwstr/>
  </property>
  <property fmtid="{D5CDD505-2E9C-101B-9397-08002B2CF9AE}" pid="6" name="sflag">
    <vt:lpwstr>1559983088</vt:lpwstr>
  </property>
</Properties>
</file>