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310" r:id="rId3"/>
    <p:sldId id="311" r:id="rId4"/>
    <p:sldId id="297" r:id="rId5"/>
    <p:sldId id="301" r:id="rId6"/>
    <p:sldId id="304" r:id="rId7"/>
    <p:sldId id="305" r:id="rId8"/>
    <p:sldId id="307" r:id="rId9"/>
    <p:sldId id="308" r:id="rId10"/>
    <p:sldId id="312" r:id="rId11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13" autoAdjust="0"/>
  </p:normalViewPr>
  <p:slideViewPr>
    <p:cSldViewPr>
      <p:cViewPr varScale="1">
        <p:scale>
          <a:sx n="53" d="100"/>
          <a:sy n="53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45A1-1ED0-42E1-8801-E1BCA4A02B05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9D69F-A138-4E0D-92CD-F493EEAAC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17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61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large-scale and well annotated invoice datasets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three specific tasks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comprehensive evaluation method is developed for the competition tasks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8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79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600 </a:t>
            </a:r>
            <a:r>
              <a:rPr lang="en-US" altLang="zh-CN" dirty="0" err="1"/>
              <a:t>trainval</a:t>
            </a:r>
            <a:r>
              <a:rPr lang="en-US" altLang="zh-CN" dirty="0"/>
              <a:t> set</a:t>
            </a:r>
          </a:p>
          <a:p>
            <a:r>
              <a:rPr lang="en-US" altLang="zh-CN" dirty="0"/>
              <a:t>400 test set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5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49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 submissions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37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 submissions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82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 submissions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D69F-A138-4E0D-92CD-F493EEAACFA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87322" y="7620"/>
            <a:ext cx="3217354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7354" y="3541395"/>
            <a:ext cx="219729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95145"/>
            <a:ext cx="10358120" cy="294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object 3">
            <a:extLst>
              <a:ext uri="{FF2B5EF4-FFF2-40B4-BE49-F238E27FC236}">
                <a16:creationId xmlns:a16="http://schemas.microsoft.com/office/drawing/2014/main" id="{17727397-D899-4CF1-93AB-CA0759D499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600" y="471596"/>
            <a:ext cx="10553700" cy="134139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algn="ctr"/>
            <a:r>
              <a:rPr lang="en-US" altLang="zh-CN" sz="4000" dirty="0"/>
              <a:t>ICDAR2019 Competition on Scanned Receipt OCR and Information Extraction (SROIE)</a:t>
            </a:r>
            <a:endParaRPr sz="4000" spc="-10" dirty="0"/>
          </a:p>
        </p:txBody>
      </p:sp>
      <p:sp>
        <p:nvSpPr>
          <p:cNvPr id="2" name="Rectangle 1"/>
          <p:cNvSpPr/>
          <p:nvPr/>
        </p:nvSpPr>
        <p:spPr>
          <a:xfrm>
            <a:off x="125694" y="6324600"/>
            <a:ext cx="2949012" cy="421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ct val="119000"/>
              </a:lnSpc>
            </a:pPr>
            <a:r>
              <a:rPr lang="en-US" altLang="zh-CN" spc="-10" dirty="0">
                <a:solidFill>
                  <a:srgbClr val="7F7F7F"/>
                </a:solidFill>
                <a:cs typeface="Calibri"/>
              </a:rPr>
              <a:t>ICDAR </a:t>
            </a:r>
            <a:r>
              <a:rPr lang="en-US" altLang="zh-CN" dirty="0">
                <a:solidFill>
                  <a:srgbClr val="7F7F7F"/>
                </a:solidFill>
                <a:cs typeface="Calibri"/>
              </a:rPr>
              <a:t>2019, </a:t>
            </a:r>
            <a:r>
              <a:rPr lang="en-US" altLang="zh-CN" spc="-25" dirty="0">
                <a:solidFill>
                  <a:srgbClr val="7F7F7F"/>
                </a:solidFill>
                <a:cs typeface="Calibri"/>
              </a:rPr>
              <a:t>Sydney,</a:t>
            </a:r>
            <a:r>
              <a:rPr lang="en-US" altLang="zh-CN" spc="15" dirty="0">
                <a:solidFill>
                  <a:srgbClr val="7F7F7F"/>
                </a:solidFill>
                <a:cs typeface="Calibri"/>
              </a:rPr>
              <a:t> </a:t>
            </a:r>
            <a:r>
              <a:rPr lang="en-US" altLang="zh-CN" spc="-15" dirty="0">
                <a:solidFill>
                  <a:srgbClr val="7F7F7F"/>
                </a:solidFill>
                <a:cs typeface="Calibri"/>
              </a:rPr>
              <a:t>Australia</a:t>
            </a:r>
            <a:endParaRPr lang="en-US" altLang="zh-CN" dirty="0">
              <a:cs typeface="Calibri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657600" y="3886200"/>
            <a:ext cx="8229600" cy="27340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Zheng Huang, Shanghai </a:t>
            </a:r>
            <a:r>
              <a:rPr lang="en-US" altLang="zh-CN" sz="2000" spc="15" dirty="0" err="1">
                <a:cs typeface="Calibri"/>
              </a:rPr>
              <a:t>Jiaotong</a:t>
            </a:r>
            <a:r>
              <a:rPr lang="en-US" altLang="zh-CN" sz="2000" spc="15" dirty="0">
                <a:cs typeface="Calibri"/>
              </a:rPr>
              <a:t> University, China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Kai Chen, </a:t>
            </a:r>
            <a:r>
              <a:rPr lang="en-US" altLang="zh-CN" sz="2000" spc="15" dirty="0" err="1">
                <a:cs typeface="Calibri"/>
              </a:rPr>
              <a:t>Onlyou</a:t>
            </a:r>
            <a:r>
              <a:rPr lang="en-US" altLang="zh-CN" sz="2000" spc="15" dirty="0">
                <a:cs typeface="Calibri"/>
              </a:rPr>
              <a:t>, China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Jianhua He, Aston University, UK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Xiang Bai,  Huazhong University of Science and Technology, China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</a:t>
            </a:r>
            <a:r>
              <a:rPr lang="en-US" altLang="zh-CN" sz="2000" dirty="0" err="1"/>
              <a:t>Dimosthenis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Karatzas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Universitat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Autonoma</a:t>
            </a:r>
            <a:r>
              <a:rPr lang="en-US" altLang="zh-CN" sz="2000" dirty="0"/>
              <a:t> de Barcelona, Spain</a:t>
            </a:r>
            <a:endParaRPr lang="en-US" altLang="zh-CN" sz="2000" spc="15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Shijian Lu, Nanyang Technological University, Singapore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000" spc="15" dirty="0">
                <a:cs typeface="Calibri"/>
              </a:rPr>
              <a:t>Dr C. V. Jawahar, IIIT Hyderabad, India</a:t>
            </a:r>
            <a:endParaRPr lang="en-US" altLang="zh-CN" sz="2400" spc="15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34582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Presenter: Dr Jian Wei</a:t>
            </a:r>
          </a:p>
          <a:p>
            <a:pPr algn="ctr"/>
            <a:r>
              <a:rPr lang="en-GB" sz="2800" dirty="0"/>
              <a:t>Onlyou, China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Conclusion</a:t>
            </a:r>
            <a:endParaRPr sz="44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CBA11A-90FC-4D4D-9612-5D1BD384AB6B}"/>
              </a:ext>
            </a:extLst>
          </p:cNvPr>
          <p:cNvSpPr txBox="1"/>
          <p:nvPr/>
        </p:nvSpPr>
        <p:spPr>
          <a:xfrm>
            <a:off x="939240" y="1676400"/>
            <a:ext cx="10665462" cy="390363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One of the first competitions on SROIE.</a:t>
            </a:r>
            <a:endParaRPr lang="en-US" altLang="zh-CN" sz="2400" spc="15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400" dirty="0"/>
              <a:t>Successful with a good number of submissions were received for all three tasks.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400" dirty="0"/>
              <a:t>Many new ideas and approaches were proposed for the new competition task of key information extraction. 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400" dirty="0"/>
              <a:t>There is still a large gap on the expected information extraction performance.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400" dirty="0"/>
              <a:t>Interesting to extend on this competition with more challenging and larger datasets and applications in the future. 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400" dirty="0"/>
              <a:t>The new datasets used in this competition will be made available after the event.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lang="en-US" altLang="zh-CN" sz="2400" spc="15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00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Outline</a:t>
            </a:r>
            <a:endParaRPr sz="44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CBA11A-90FC-4D4D-9612-5D1BD384AB6B}"/>
              </a:ext>
            </a:extLst>
          </p:cNvPr>
          <p:cNvSpPr txBox="1"/>
          <p:nvPr/>
        </p:nvSpPr>
        <p:spPr>
          <a:xfrm>
            <a:off x="916938" y="1754335"/>
            <a:ext cx="10665462" cy="286232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Motivation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Tasks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Datasets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Results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094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Motivation</a:t>
            </a:r>
            <a:endParaRPr sz="44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CBA11A-90FC-4D4D-9612-5D1BD384AB6B}"/>
              </a:ext>
            </a:extLst>
          </p:cNvPr>
          <p:cNvSpPr txBox="1"/>
          <p:nvPr/>
        </p:nvSpPr>
        <p:spPr>
          <a:xfrm>
            <a:off x="916938" y="1793645"/>
            <a:ext cx="10665462" cy="445250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Important aspects related to the automated analysis of scanned receipts</a:t>
            </a:r>
            <a:r>
              <a:rPr lang="en-US" altLang="zh-CN" sz="2400" spc="15" dirty="0">
                <a:cs typeface="Calibri"/>
              </a:rPr>
              <a:t>Tasks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400" spc="15" dirty="0">
                <a:cs typeface="Calibri"/>
              </a:rPr>
              <a:t>Text localization and OCR; information extraction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400" spc="15" dirty="0">
                <a:cs typeface="Calibri"/>
              </a:rPr>
              <a:t>Challenges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400" spc="15" dirty="0">
                <a:cs typeface="Calibri"/>
              </a:rPr>
              <a:t>High accuracy requirement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400" spc="15" dirty="0">
                <a:cs typeface="Calibri"/>
              </a:rPr>
              <a:t>Low scanned quality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400" spc="15" dirty="0">
                <a:cs typeface="Calibri"/>
              </a:rPr>
              <a:t>Speed, efficiency and robustness</a:t>
            </a: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Existing research and past ICDAR competitions not fully address SROIE problems</a:t>
            </a: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altLang="zh-CN" sz="2400" spc="15" dirty="0">
                <a:cs typeface="Calibri"/>
              </a:rPr>
              <a:t>SROIE aims to draw attention from the community, promote research and development efforts on SROIE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lang="en-US" altLang="zh-CN" sz="2400" spc="15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1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73126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Three SROIE Competition Tasks</a:t>
            </a:r>
            <a:endParaRPr sz="44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ACBA11A-90FC-4D4D-9612-5D1BD384AB6B}"/>
              </a:ext>
            </a:extLst>
          </p:cNvPr>
          <p:cNvSpPr txBox="1"/>
          <p:nvPr/>
        </p:nvSpPr>
        <p:spPr>
          <a:xfrm>
            <a:off x="916938" y="1754335"/>
            <a:ext cx="10665462" cy="286232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Task 1: </a:t>
            </a:r>
            <a:r>
              <a:rPr lang="en-US" altLang="zh-CN" sz="3200" dirty="0"/>
              <a:t>Scanned </a:t>
            </a:r>
            <a:r>
              <a:rPr lang="en-US" altLang="zh-CN" sz="3200" spc="15" dirty="0">
                <a:cs typeface="Calibri"/>
              </a:rPr>
              <a:t>Receipt Text Localization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lang="en-US" altLang="zh-CN" sz="3200" spc="15" dirty="0">
              <a:cs typeface="Calibri"/>
            </a:endParaRP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Task 2: Scanned Receipt OCR </a:t>
            </a:r>
          </a:p>
          <a:p>
            <a:pPr marL="698500" lvl="1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lang="en-US" altLang="zh-CN" sz="3200" spc="15" dirty="0">
              <a:cs typeface="Calibri"/>
            </a:endParaRP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Task 3: Key Information Extraction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2C278D-5CD4-41AB-82F0-EA668280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09" y="716683"/>
            <a:ext cx="2705328" cy="5867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CD8A1C-67F5-4329-AF3F-9A15BC152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91" y="744115"/>
            <a:ext cx="2705328" cy="5867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2E1B36-CE90-4C08-A738-56F0AD706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273" y="4968616"/>
            <a:ext cx="8152628" cy="12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Dataset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1300998"/>
            <a:ext cx="9827261" cy="11156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3200" spc="15" dirty="0">
                <a:cs typeface="Calibri"/>
              </a:rPr>
              <a:t>1000 scanned receipt images, 600 for training</a:t>
            </a:r>
            <a:endParaRPr lang="en-US" altLang="zh-CN" sz="320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lang="en-US" altLang="zh-CN" sz="3200" spc="-5" dirty="0">
              <a:latin typeface="Calibri"/>
              <a:cs typeface="Calibri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BFE50E-7EE1-4D21-938B-11566EA82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9" y="3040211"/>
            <a:ext cx="1828384" cy="32059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CC4587-E0C3-4221-9A83-CEA6ACAB8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85" y="2806062"/>
            <a:ext cx="1672601" cy="34400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82465E-6A38-4F40-96F8-36207EFDE4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62" y="2870025"/>
            <a:ext cx="1672601" cy="34765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DC5465-E5AA-4A41-B9ED-2F5028A61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24" y="1839178"/>
            <a:ext cx="1584156" cy="44252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8B11F9-CC2C-4B40-9B8A-CB4AF00508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68" y="2728055"/>
            <a:ext cx="1421820" cy="35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Annotations</a:t>
            </a:r>
            <a:endParaRPr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85205B-F631-40ED-95B5-DE1483AB8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88" y="4645204"/>
            <a:ext cx="6544794" cy="19127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CF5667-6C3B-4A78-B1DA-B4938E7F6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7125"/>
            <a:ext cx="5980680" cy="19127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571ACC6-0471-4617-8BEE-1BC187F9E1D4}"/>
              </a:ext>
            </a:extLst>
          </p:cNvPr>
          <p:cNvSpPr txBox="1"/>
          <p:nvPr/>
        </p:nvSpPr>
        <p:spPr>
          <a:xfrm>
            <a:off x="1219200" y="280761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Task 1 and Task 2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F19455-304E-4960-9701-B5114776593A}"/>
              </a:ext>
            </a:extLst>
          </p:cNvPr>
          <p:cNvSpPr txBox="1"/>
          <p:nvPr/>
        </p:nvSpPr>
        <p:spPr>
          <a:xfrm>
            <a:off x="1683786" y="526981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Task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26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20" y="910268"/>
            <a:ext cx="3581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Task 1 Ranking</a:t>
            </a:r>
            <a:endParaRPr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315702-46D8-49F5-B6C2-44D93FF2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27" y="1600200"/>
            <a:ext cx="8132546" cy="51054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635620" y="199892"/>
            <a:ext cx="111753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altLang="zh-CN" sz="4400" spc="15" dirty="0">
                <a:cs typeface="Calibri"/>
              </a:rPr>
              <a:t>The 3 tasks received 29, 24 and 18 submissions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191018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Task 2 Ranking</a:t>
            </a:r>
            <a:endParaRPr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14C032-C12B-45C3-8480-D667094C1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72" y="1524000"/>
            <a:ext cx="811165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5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854"/>
            <a:ext cx="6093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Task 3 Ranking</a:t>
            </a:r>
            <a:endParaRPr sz="4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0DD8EE-3C49-4B8D-BBB7-E97180453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7" y="1524000"/>
            <a:ext cx="8261985" cy="51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343</Words>
  <Application>Microsoft Office PowerPoint</Application>
  <PresentationFormat>宽屏</PresentationFormat>
  <Paragraphs>65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Office Theme</vt:lpstr>
      <vt:lpstr>PowerPoint 演示文稿</vt:lpstr>
      <vt:lpstr>Outline</vt:lpstr>
      <vt:lpstr>Motivation</vt:lpstr>
      <vt:lpstr>Three SROIE Competition Tasks</vt:lpstr>
      <vt:lpstr>Dataset</vt:lpstr>
      <vt:lpstr>Annotations</vt:lpstr>
      <vt:lpstr>Task 1 Ranking</vt:lpstr>
      <vt:lpstr>Task 2 Ranking</vt:lpstr>
      <vt:lpstr>Task 3 Ranking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建 韦</cp:lastModifiedBy>
  <cp:revision>99</cp:revision>
  <dcterms:created xsi:type="dcterms:W3CDTF">2019-06-19T03:57:02Z</dcterms:created>
  <dcterms:modified xsi:type="dcterms:W3CDTF">2019-09-16T08:06:27Z</dcterms:modified>
</cp:coreProperties>
</file>